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4"/>
  </p:sldMasterIdLst>
  <p:notesMasterIdLst>
    <p:notesMasterId r:id="rId50"/>
  </p:notesMasterIdLst>
  <p:handoutMasterIdLst>
    <p:handoutMasterId r:id="rId51"/>
  </p:handoutMasterIdLst>
  <p:sldIdLst>
    <p:sldId id="2147478782" r:id="rId5"/>
    <p:sldId id="2147307813" r:id="rId6"/>
    <p:sldId id="10102" r:id="rId7"/>
    <p:sldId id="2076137628" r:id="rId8"/>
    <p:sldId id="230716814" r:id="rId9"/>
    <p:sldId id="230716815" r:id="rId10"/>
    <p:sldId id="230716827" r:id="rId11"/>
    <p:sldId id="9963" r:id="rId12"/>
    <p:sldId id="3248" r:id="rId13"/>
    <p:sldId id="2179" r:id="rId14"/>
    <p:sldId id="230716829" r:id="rId15"/>
    <p:sldId id="3251" r:id="rId16"/>
    <p:sldId id="2185" r:id="rId17"/>
    <p:sldId id="2061" r:id="rId18"/>
    <p:sldId id="3106" r:id="rId19"/>
    <p:sldId id="3577" r:id="rId20"/>
    <p:sldId id="3257" r:id="rId21"/>
    <p:sldId id="2147472950" r:id="rId22"/>
    <p:sldId id="2076137517" r:id="rId23"/>
    <p:sldId id="1207" r:id="rId24"/>
    <p:sldId id="2076137518" r:id="rId25"/>
    <p:sldId id="230716752" r:id="rId26"/>
    <p:sldId id="230716751" r:id="rId27"/>
    <p:sldId id="2147307551" r:id="rId28"/>
    <p:sldId id="2147478783" r:id="rId29"/>
    <p:sldId id="2147472951" r:id="rId30"/>
    <p:sldId id="2026819546" r:id="rId31"/>
    <p:sldId id="2026819545" r:id="rId32"/>
    <p:sldId id="2147310301" r:id="rId33"/>
    <p:sldId id="2147470121" r:id="rId34"/>
    <p:sldId id="2147472930" r:id="rId35"/>
    <p:sldId id="2147472914" r:id="rId36"/>
    <p:sldId id="2147472933" r:id="rId37"/>
    <p:sldId id="2147472938" r:id="rId38"/>
    <p:sldId id="2147472946" r:id="rId39"/>
    <p:sldId id="2147472939" r:id="rId40"/>
    <p:sldId id="2147472941" r:id="rId41"/>
    <p:sldId id="2147472940" r:id="rId42"/>
    <p:sldId id="2147472943" r:id="rId43"/>
    <p:sldId id="2147472944" r:id="rId44"/>
    <p:sldId id="2147472942" r:id="rId45"/>
    <p:sldId id="2147472947" r:id="rId46"/>
    <p:sldId id="2147472945" r:id="rId47"/>
    <p:sldId id="2147478557" r:id="rId48"/>
    <p:sldId id="1242" r:id="rId49"/>
  </p:sldIdLst>
  <p:sldSz cx="12188825"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4458BA-0FF8-0E47-863D-2C0F19B81B4B}">
          <p14:sldIdLst>
            <p14:sldId id="2147478782"/>
            <p14:sldId id="2147307813"/>
          </p14:sldIdLst>
        </p14:section>
        <p14:section name="Efficient Capacity Management" id="{1AC9C738-5331-274D-A9CF-A99F5015C747}">
          <p14:sldIdLst>
            <p14:sldId id="10102"/>
            <p14:sldId id="2076137628"/>
            <p14:sldId id="230716814"/>
            <p14:sldId id="230716815"/>
            <p14:sldId id="230716827"/>
            <p14:sldId id="9963"/>
            <p14:sldId id="3248"/>
            <p14:sldId id="2179"/>
            <p14:sldId id="230716829"/>
            <p14:sldId id="3251"/>
            <p14:sldId id="2185"/>
            <p14:sldId id="2061"/>
            <p14:sldId id="3106"/>
            <p14:sldId id="3577"/>
            <p14:sldId id="3257"/>
            <p14:sldId id="2147472950"/>
          </p14:sldIdLst>
        </p14:section>
        <p14:section name="Costing" id="{6503C9DD-03A4-7C4B-8F1A-CE7077753767}">
          <p14:sldIdLst>
            <p14:sldId id="2076137517"/>
            <p14:sldId id="1207"/>
            <p14:sldId id="2076137518"/>
            <p14:sldId id="230716752"/>
            <p14:sldId id="230716751"/>
            <p14:sldId id="2147307551"/>
            <p14:sldId id="2147478783"/>
          </p14:sldIdLst>
        </p14:section>
        <p14:section name="Sustainability" id="{CA02BF39-D325-8245-A389-E12CF6453C6B}">
          <p14:sldIdLst>
            <p14:sldId id="2147472951"/>
            <p14:sldId id="2026819546"/>
            <p14:sldId id="2026819545"/>
            <p14:sldId id="2147310301"/>
            <p14:sldId id="2147470121"/>
            <p14:sldId id="2147472930"/>
            <p14:sldId id="2147472914"/>
            <p14:sldId id="2147472933"/>
            <p14:sldId id="2147472938"/>
            <p14:sldId id="2147472946"/>
            <p14:sldId id="2147472939"/>
            <p14:sldId id="2147472941"/>
            <p14:sldId id="2147472940"/>
            <p14:sldId id="2147472943"/>
            <p14:sldId id="2147472944"/>
            <p14:sldId id="2147472942"/>
            <p14:sldId id="2147472947"/>
            <p14:sldId id="2147472945"/>
            <p14:sldId id="2147478557"/>
          </p14:sldIdLst>
        </p14:section>
        <p14:section name="End" id="{8EBAE082-4EDD-9443-9119-2305252A04B4}">
          <p14:sldIdLst>
            <p14:sldId id="12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6A436E8-C68C-0528-85D4-6AA8438BE42B}" name="David Jakubowicz" initials="DJ" userId="S::djakubowicz@vmware.com::495cbe15-96cd-4218-927d-381861bfcee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B33F"/>
    <a:srgbClr val="387C2C"/>
    <a:srgbClr val="7F35AB"/>
    <a:srgbClr val="AADB1E"/>
    <a:srgbClr val="006990"/>
    <a:srgbClr val="E6E6E6"/>
    <a:srgbClr val="7636AE"/>
    <a:srgbClr val="264088"/>
    <a:srgbClr val="B3B3B3"/>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B4A22A-41C6-E341-AA45-7E4F4D339CD8}" v="9" dt="2023-05-22T12:06:35.027"/>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08"/>
    <p:restoredTop sz="97756"/>
  </p:normalViewPr>
  <p:slideViewPr>
    <p:cSldViewPr snapToGrid="0">
      <p:cViewPr varScale="1">
        <p:scale>
          <a:sx n="113" d="100"/>
          <a:sy n="113" d="100"/>
        </p:scale>
        <p:origin x="126" y="44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9D547C-B5CD-41CF-94A7-C293ACE49BAA}" type="doc">
      <dgm:prSet loTypeId="urn:microsoft.com/office/officeart/2005/8/layout/hierarchy6" loCatId="hierarchy" qsTypeId="urn:microsoft.com/office/officeart/2005/8/quickstyle/simple1" qsCatId="simple" csTypeId="urn:microsoft.com/office/officeart/2005/8/colors/colorful2" csCatId="colorful" phldr="1"/>
      <dgm:spPr/>
      <dgm:t>
        <a:bodyPr/>
        <a:lstStyle/>
        <a:p>
          <a:endParaRPr lang="fr-FR"/>
        </a:p>
      </dgm:t>
    </dgm:pt>
    <dgm:pt modelId="{CFE21ADE-F177-4269-A3B7-A7724890D6C8}">
      <dgm:prSet phldrT="[Text]"/>
      <dgm:spPr/>
      <dgm:t>
        <a:bodyPr/>
        <a:lstStyle/>
        <a:p>
          <a:r>
            <a:rPr lang="en-US" noProof="0"/>
            <a:t>Company</a:t>
          </a:r>
          <a:r>
            <a:rPr lang="fr-FR"/>
            <a:t> X</a:t>
          </a:r>
        </a:p>
      </dgm:t>
    </dgm:pt>
    <dgm:pt modelId="{4BCBA4C3-0918-457E-A649-D03EDD35FC7A}" type="parTrans" cxnId="{74BE2FE8-420D-4848-8565-D352EF13638C}">
      <dgm:prSet/>
      <dgm:spPr/>
      <dgm:t>
        <a:bodyPr/>
        <a:lstStyle/>
        <a:p>
          <a:endParaRPr lang="fr-FR"/>
        </a:p>
      </dgm:t>
    </dgm:pt>
    <dgm:pt modelId="{BF39CD43-7896-4A94-8841-91D8021F4349}" type="sibTrans" cxnId="{74BE2FE8-420D-4848-8565-D352EF13638C}">
      <dgm:prSet/>
      <dgm:spPr/>
      <dgm:t>
        <a:bodyPr/>
        <a:lstStyle/>
        <a:p>
          <a:endParaRPr lang="fr-FR"/>
        </a:p>
      </dgm:t>
    </dgm:pt>
    <dgm:pt modelId="{51477F3F-4FCA-4343-8D09-30BD53C5E932}">
      <dgm:prSet phldrT="[Text]"/>
      <dgm:spPr/>
      <dgm:t>
        <a:bodyPr/>
        <a:lstStyle/>
        <a:p>
          <a:r>
            <a:rPr lang="fr-FR"/>
            <a:t>BU A</a:t>
          </a:r>
        </a:p>
      </dgm:t>
    </dgm:pt>
    <dgm:pt modelId="{F316BF6D-44C1-4582-AB76-BDFA625B27F3}" type="parTrans" cxnId="{6E292695-646A-4950-A825-F725F3E5D73D}">
      <dgm:prSet/>
      <dgm:spPr/>
      <dgm:t>
        <a:bodyPr/>
        <a:lstStyle/>
        <a:p>
          <a:endParaRPr lang="fr-FR"/>
        </a:p>
      </dgm:t>
    </dgm:pt>
    <dgm:pt modelId="{6987AA0A-7265-4131-981C-DDBA78FEB16F}" type="sibTrans" cxnId="{6E292695-646A-4950-A825-F725F3E5D73D}">
      <dgm:prSet/>
      <dgm:spPr/>
      <dgm:t>
        <a:bodyPr/>
        <a:lstStyle/>
        <a:p>
          <a:endParaRPr lang="fr-FR"/>
        </a:p>
      </dgm:t>
    </dgm:pt>
    <dgm:pt modelId="{872914A4-DE79-448E-BF92-DC1F6A68A329}">
      <dgm:prSet phldrT="[Text]"/>
      <dgm:spPr/>
      <dgm:t>
        <a:bodyPr/>
        <a:lstStyle/>
        <a:p>
          <a:r>
            <a:rPr lang="fr-FR"/>
            <a:t>App 1</a:t>
          </a:r>
        </a:p>
      </dgm:t>
    </dgm:pt>
    <dgm:pt modelId="{BECFFAC9-46C6-4D97-8F8D-8E0303DB41AF}" type="parTrans" cxnId="{A6FF7EB4-B66C-4704-A01D-0910307278AB}">
      <dgm:prSet/>
      <dgm:spPr/>
      <dgm:t>
        <a:bodyPr/>
        <a:lstStyle/>
        <a:p>
          <a:endParaRPr lang="fr-FR"/>
        </a:p>
      </dgm:t>
    </dgm:pt>
    <dgm:pt modelId="{773E5A2D-CF10-4671-AD07-EDD02D9CAA38}" type="sibTrans" cxnId="{A6FF7EB4-B66C-4704-A01D-0910307278AB}">
      <dgm:prSet/>
      <dgm:spPr/>
      <dgm:t>
        <a:bodyPr/>
        <a:lstStyle/>
        <a:p>
          <a:endParaRPr lang="fr-FR"/>
        </a:p>
      </dgm:t>
    </dgm:pt>
    <dgm:pt modelId="{199ECF9A-0EEA-4BD7-AC05-9E4FC56FF3EE}">
      <dgm:prSet phldrT="[Text]"/>
      <dgm:spPr/>
      <dgm:t>
        <a:bodyPr/>
        <a:lstStyle/>
        <a:p>
          <a:r>
            <a:rPr lang="fr-FR"/>
            <a:t>App 2</a:t>
          </a:r>
        </a:p>
      </dgm:t>
    </dgm:pt>
    <dgm:pt modelId="{D3D0189E-D2E1-4D30-844E-1FEA8DB4BBE8}" type="parTrans" cxnId="{92F664C4-D0DB-40E6-B20B-C75E32C55F01}">
      <dgm:prSet/>
      <dgm:spPr/>
      <dgm:t>
        <a:bodyPr/>
        <a:lstStyle/>
        <a:p>
          <a:endParaRPr lang="fr-FR"/>
        </a:p>
      </dgm:t>
    </dgm:pt>
    <dgm:pt modelId="{A0101A11-C7AF-42CA-B256-7327A96EC4B7}" type="sibTrans" cxnId="{92F664C4-D0DB-40E6-B20B-C75E32C55F01}">
      <dgm:prSet/>
      <dgm:spPr/>
      <dgm:t>
        <a:bodyPr/>
        <a:lstStyle/>
        <a:p>
          <a:endParaRPr lang="fr-FR"/>
        </a:p>
      </dgm:t>
    </dgm:pt>
    <dgm:pt modelId="{E1817C92-6DB2-4E37-A769-099A1AA35EC6}">
      <dgm:prSet phldrT="[Text]"/>
      <dgm:spPr/>
      <dgm:t>
        <a:bodyPr/>
        <a:lstStyle/>
        <a:p>
          <a:r>
            <a:rPr lang="fr-FR"/>
            <a:t>BU B</a:t>
          </a:r>
        </a:p>
      </dgm:t>
    </dgm:pt>
    <dgm:pt modelId="{8A6F9286-B3DB-4A3A-8778-73C60DFFC999}" type="parTrans" cxnId="{9322210C-3955-4857-9E02-6D51C82741FA}">
      <dgm:prSet/>
      <dgm:spPr/>
      <dgm:t>
        <a:bodyPr/>
        <a:lstStyle/>
        <a:p>
          <a:endParaRPr lang="fr-FR"/>
        </a:p>
      </dgm:t>
    </dgm:pt>
    <dgm:pt modelId="{E6337B9F-DCD1-45F3-B7B9-8C43AF0E6B64}" type="sibTrans" cxnId="{9322210C-3955-4857-9E02-6D51C82741FA}">
      <dgm:prSet/>
      <dgm:spPr/>
      <dgm:t>
        <a:bodyPr/>
        <a:lstStyle/>
        <a:p>
          <a:endParaRPr lang="fr-FR"/>
        </a:p>
      </dgm:t>
    </dgm:pt>
    <dgm:pt modelId="{970F2438-BF98-4746-8A4E-6C9186C7DBE3}">
      <dgm:prSet phldrT="[Text]"/>
      <dgm:spPr/>
      <dgm:t>
        <a:bodyPr/>
        <a:lstStyle/>
        <a:p>
          <a:r>
            <a:rPr lang="fr-FR"/>
            <a:t>App 3</a:t>
          </a:r>
        </a:p>
      </dgm:t>
    </dgm:pt>
    <dgm:pt modelId="{9DE31EAD-0FF2-4C10-8B34-ABA85952ACF9}" type="parTrans" cxnId="{7BB16F89-33EF-416F-96E1-46B3C5504390}">
      <dgm:prSet/>
      <dgm:spPr/>
      <dgm:t>
        <a:bodyPr/>
        <a:lstStyle/>
        <a:p>
          <a:endParaRPr lang="fr-FR"/>
        </a:p>
      </dgm:t>
    </dgm:pt>
    <dgm:pt modelId="{2C16A377-D2A3-49D1-8BA4-711BB4B5F481}" type="sibTrans" cxnId="{7BB16F89-33EF-416F-96E1-46B3C5504390}">
      <dgm:prSet/>
      <dgm:spPr/>
      <dgm:t>
        <a:bodyPr/>
        <a:lstStyle/>
        <a:p>
          <a:endParaRPr lang="fr-FR"/>
        </a:p>
      </dgm:t>
    </dgm:pt>
    <dgm:pt modelId="{D604211F-93C0-42E3-BE1F-35F7100129A4}">
      <dgm:prSet phldrT="[Text]"/>
      <dgm:spPr/>
      <dgm:t>
        <a:bodyPr/>
        <a:lstStyle/>
        <a:p>
          <a:r>
            <a:rPr lang="fr-FR"/>
            <a:t>BU C</a:t>
          </a:r>
        </a:p>
      </dgm:t>
    </dgm:pt>
    <dgm:pt modelId="{0C689F29-E3C2-43E7-9F48-1B3C75681D5F}" type="parTrans" cxnId="{9C17E04A-A803-4B74-97A0-DC5C4A4B4A2F}">
      <dgm:prSet/>
      <dgm:spPr/>
      <dgm:t>
        <a:bodyPr/>
        <a:lstStyle/>
        <a:p>
          <a:endParaRPr lang="fr-FR"/>
        </a:p>
      </dgm:t>
    </dgm:pt>
    <dgm:pt modelId="{CF54523D-732B-4F15-A838-23F1AAB5C798}" type="sibTrans" cxnId="{9C17E04A-A803-4B74-97A0-DC5C4A4B4A2F}">
      <dgm:prSet/>
      <dgm:spPr/>
      <dgm:t>
        <a:bodyPr/>
        <a:lstStyle/>
        <a:p>
          <a:endParaRPr lang="fr-FR"/>
        </a:p>
      </dgm:t>
    </dgm:pt>
    <dgm:pt modelId="{D661E0AF-8FBB-49F8-8A32-4D1DE8F0A393}">
      <dgm:prSet phldrT="[Text]"/>
      <dgm:spPr/>
      <dgm:t>
        <a:bodyPr/>
        <a:lstStyle/>
        <a:p>
          <a:r>
            <a:rPr lang="fr-FR"/>
            <a:t>VM 1</a:t>
          </a:r>
        </a:p>
      </dgm:t>
    </dgm:pt>
    <dgm:pt modelId="{ECCA00B2-255E-47AF-A107-0EBFB490EF90}" type="parTrans" cxnId="{E3F6E5E6-D8FE-4FEA-82A0-C472479DF26B}">
      <dgm:prSet/>
      <dgm:spPr/>
      <dgm:t>
        <a:bodyPr/>
        <a:lstStyle/>
        <a:p>
          <a:endParaRPr lang="fr-FR"/>
        </a:p>
      </dgm:t>
    </dgm:pt>
    <dgm:pt modelId="{A3720B5C-6118-438A-AA89-ADC2C6CF1F0F}" type="sibTrans" cxnId="{E3F6E5E6-D8FE-4FEA-82A0-C472479DF26B}">
      <dgm:prSet/>
      <dgm:spPr/>
      <dgm:t>
        <a:bodyPr/>
        <a:lstStyle/>
        <a:p>
          <a:endParaRPr lang="fr-FR"/>
        </a:p>
      </dgm:t>
    </dgm:pt>
    <dgm:pt modelId="{E8BA8F0C-524E-472C-8A49-7D8D44AF2FF5}">
      <dgm:prSet phldrT="[Text]"/>
      <dgm:spPr/>
      <dgm:t>
        <a:bodyPr/>
        <a:lstStyle/>
        <a:p>
          <a:r>
            <a:rPr lang="fr-FR"/>
            <a:t>App 1</a:t>
          </a:r>
        </a:p>
      </dgm:t>
    </dgm:pt>
    <dgm:pt modelId="{0FC8F215-E80E-494B-A09D-5724DC9EE9E9}" type="parTrans" cxnId="{B8246D31-417C-4783-8BE0-A04CF6A310C0}">
      <dgm:prSet/>
      <dgm:spPr/>
      <dgm:t>
        <a:bodyPr/>
        <a:lstStyle/>
        <a:p>
          <a:endParaRPr lang="fr-FR"/>
        </a:p>
      </dgm:t>
    </dgm:pt>
    <dgm:pt modelId="{AE849668-1C00-4544-86A2-F8A11DE86EBA}" type="sibTrans" cxnId="{B8246D31-417C-4783-8BE0-A04CF6A310C0}">
      <dgm:prSet/>
      <dgm:spPr/>
      <dgm:t>
        <a:bodyPr/>
        <a:lstStyle/>
        <a:p>
          <a:endParaRPr lang="fr-FR"/>
        </a:p>
      </dgm:t>
    </dgm:pt>
    <dgm:pt modelId="{FFE2D80E-40F5-4119-B8F6-F909CF0B73AF}">
      <dgm:prSet phldrT="[Text]"/>
      <dgm:spPr/>
      <dgm:t>
        <a:bodyPr/>
        <a:lstStyle/>
        <a:p>
          <a:r>
            <a:rPr lang="fr-FR"/>
            <a:t>VM 3</a:t>
          </a:r>
        </a:p>
      </dgm:t>
    </dgm:pt>
    <dgm:pt modelId="{177C7081-69CB-4EE0-8EAD-7033C51C3389}" type="parTrans" cxnId="{2D778866-C176-466A-9733-93708C1A5D6A}">
      <dgm:prSet/>
      <dgm:spPr/>
      <dgm:t>
        <a:bodyPr/>
        <a:lstStyle/>
        <a:p>
          <a:endParaRPr lang="fr-FR"/>
        </a:p>
      </dgm:t>
    </dgm:pt>
    <dgm:pt modelId="{B703E1AD-5F34-4E5B-835E-05FA8DFB23B5}" type="sibTrans" cxnId="{2D778866-C176-466A-9733-93708C1A5D6A}">
      <dgm:prSet/>
      <dgm:spPr/>
      <dgm:t>
        <a:bodyPr/>
        <a:lstStyle/>
        <a:p>
          <a:endParaRPr lang="fr-FR"/>
        </a:p>
      </dgm:t>
    </dgm:pt>
    <dgm:pt modelId="{E3B86D00-A762-4C11-B95C-88B5E4470358}">
      <dgm:prSet phldrT="[Text]"/>
      <dgm:spPr/>
      <dgm:t>
        <a:bodyPr/>
        <a:lstStyle/>
        <a:p>
          <a:r>
            <a:rPr lang="fr-FR"/>
            <a:t>VM 4</a:t>
          </a:r>
        </a:p>
      </dgm:t>
    </dgm:pt>
    <dgm:pt modelId="{1406C190-9418-4F72-B926-8FD04ED61FB4}" type="parTrans" cxnId="{7FFA8E23-F228-405D-963C-304341E33A64}">
      <dgm:prSet/>
      <dgm:spPr/>
      <dgm:t>
        <a:bodyPr/>
        <a:lstStyle/>
        <a:p>
          <a:endParaRPr lang="fr-FR"/>
        </a:p>
      </dgm:t>
    </dgm:pt>
    <dgm:pt modelId="{D5AE8B7B-9FBB-4874-8C53-C25E92EC676D}" type="sibTrans" cxnId="{7FFA8E23-F228-405D-963C-304341E33A64}">
      <dgm:prSet/>
      <dgm:spPr/>
      <dgm:t>
        <a:bodyPr/>
        <a:lstStyle/>
        <a:p>
          <a:endParaRPr lang="fr-FR"/>
        </a:p>
      </dgm:t>
    </dgm:pt>
    <dgm:pt modelId="{C073280E-5A06-4A37-BD86-280445835902}">
      <dgm:prSet phldrT="[Text]"/>
      <dgm:spPr/>
      <dgm:t>
        <a:bodyPr/>
        <a:lstStyle/>
        <a:p>
          <a:pPr rtl="0"/>
          <a:r>
            <a:rPr lang="fr-FR"/>
            <a:t>VM 1</a:t>
          </a:r>
          <a:r>
            <a:rPr lang="fr-FR">
              <a:latin typeface="Metropolis Light"/>
            </a:rPr>
            <a:t> </a:t>
          </a:r>
          <a:endParaRPr lang="fr-FR"/>
        </a:p>
      </dgm:t>
    </dgm:pt>
    <dgm:pt modelId="{BF77734F-B8ED-4356-9638-3B5B83F751CF}" type="parTrans" cxnId="{8FC28CAB-944E-4016-8BCE-78095876AC16}">
      <dgm:prSet/>
      <dgm:spPr/>
      <dgm:t>
        <a:bodyPr/>
        <a:lstStyle/>
        <a:p>
          <a:endParaRPr lang="fr-FR"/>
        </a:p>
      </dgm:t>
    </dgm:pt>
    <dgm:pt modelId="{1D6A1E01-AE42-450E-931D-55025DAC53E0}" type="sibTrans" cxnId="{8FC28CAB-944E-4016-8BCE-78095876AC16}">
      <dgm:prSet/>
      <dgm:spPr/>
      <dgm:t>
        <a:bodyPr/>
        <a:lstStyle/>
        <a:p>
          <a:endParaRPr lang="fr-FR"/>
        </a:p>
      </dgm:t>
    </dgm:pt>
    <dgm:pt modelId="{DF59CF97-4ABF-4738-B0E2-CB9D11114004}">
      <dgm:prSet phldrT="[Text]"/>
      <dgm:spPr/>
      <dgm:t>
        <a:bodyPr/>
        <a:lstStyle/>
        <a:p>
          <a:r>
            <a:rPr lang="fr-FR"/>
            <a:t>VM 2</a:t>
          </a:r>
        </a:p>
      </dgm:t>
    </dgm:pt>
    <dgm:pt modelId="{B1A16CFF-A963-45B9-81A4-656C2478582E}" type="parTrans" cxnId="{4AF9DB10-CBE2-40B0-B865-E791213804A6}">
      <dgm:prSet/>
      <dgm:spPr/>
      <dgm:t>
        <a:bodyPr/>
        <a:lstStyle/>
        <a:p>
          <a:endParaRPr lang="fr-FR"/>
        </a:p>
      </dgm:t>
    </dgm:pt>
    <dgm:pt modelId="{5CB825CA-1344-4308-88DD-8B58CE3B83DD}" type="sibTrans" cxnId="{4AF9DB10-CBE2-40B0-B865-E791213804A6}">
      <dgm:prSet/>
      <dgm:spPr/>
      <dgm:t>
        <a:bodyPr/>
        <a:lstStyle/>
        <a:p>
          <a:endParaRPr lang="fr-FR"/>
        </a:p>
      </dgm:t>
    </dgm:pt>
    <dgm:pt modelId="{23632042-84AD-48C6-8F45-C5532465D055}">
      <dgm:prSet phldrT="[Text]"/>
      <dgm:spPr/>
      <dgm:t>
        <a:bodyPr/>
        <a:lstStyle/>
        <a:p>
          <a:r>
            <a:rPr lang="fr-FR"/>
            <a:t>VM 2B</a:t>
          </a:r>
        </a:p>
      </dgm:t>
    </dgm:pt>
    <dgm:pt modelId="{C07CAA5C-B9F4-488A-B7EB-7CDAB2A5022F}" type="parTrans" cxnId="{2DF41E47-1DDF-4071-8BA2-72695556395A}">
      <dgm:prSet/>
      <dgm:spPr/>
      <dgm:t>
        <a:bodyPr/>
        <a:lstStyle/>
        <a:p>
          <a:endParaRPr lang="fr-FR"/>
        </a:p>
      </dgm:t>
    </dgm:pt>
    <dgm:pt modelId="{0606172F-9904-47CE-B149-652675E19498}" type="sibTrans" cxnId="{2DF41E47-1DDF-4071-8BA2-72695556395A}">
      <dgm:prSet/>
      <dgm:spPr/>
      <dgm:t>
        <a:bodyPr/>
        <a:lstStyle/>
        <a:p>
          <a:endParaRPr lang="fr-FR"/>
        </a:p>
      </dgm:t>
    </dgm:pt>
    <dgm:pt modelId="{A0A725D4-F4A8-4C16-943B-B823757C378F}" type="pres">
      <dgm:prSet presAssocID="{EE9D547C-B5CD-41CF-94A7-C293ACE49BAA}" presName="mainComposite" presStyleCnt="0">
        <dgm:presLayoutVars>
          <dgm:chPref val="1"/>
          <dgm:dir/>
          <dgm:animOne val="branch"/>
          <dgm:animLvl val="lvl"/>
          <dgm:resizeHandles val="exact"/>
        </dgm:presLayoutVars>
      </dgm:prSet>
      <dgm:spPr/>
    </dgm:pt>
    <dgm:pt modelId="{A12E61F3-FCED-4BBD-9F52-CBA5024AC063}" type="pres">
      <dgm:prSet presAssocID="{EE9D547C-B5CD-41CF-94A7-C293ACE49BAA}" presName="hierFlow" presStyleCnt="0"/>
      <dgm:spPr/>
    </dgm:pt>
    <dgm:pt modelId="{6B14B9D8-4BB5-4D08-BC0D-1ADFA86FF87E}" type="pres">
      <dgm:prSet presAssocID="{EE9D547C-B5CD-41CF-94A7-C293ACE49BAA}" presName="hierChild1" presStyleCnt="0">
        <dgm:presLayoutVars>
          <dgm:chPref val="1"/>
          <dgm:animOne val="branch"/>
          <dgm:animLvl val="lvl"/>
        </dgm:presLayoutVars>
      </dgm:prSet>
      <dgm:spPr/>
    </dgm:pt>
    <dgm:pt modelId="{D24E025B-3A50-4B3C-8F27-AAF2BFB29C9A}" type="pres">
      <dgm:prSet presAssocID="{CFE21ADE-F177-4269-A3B7-A7724890D6C8}" presName="Name14" presStyleCnt="0"/>
      <dgm:spPr/>
    </dgm:pt>
    <dgm:pt modelId="{0E6B709C-F985-4E50-9609-6F3763EAB712}" type="pres">
      <dgm:prSet presAssocID="{CFE21ADE-F177-4269-A3B7-A7724890D6C8}" presName="level1Shape" presStyleLbl="node0" presStyleIdx="0" presStyleCnt="1">
        <dgm:presLayoutVars>
          <dgm:chPref val="3"/>
        </dgm:presLayoutVars>
      </dgm:prSet>
      <dgm:spPr/>
    </dgm:pt>
    <dgm:pt modelId="{70614782-D1F5-4034-AD45-AEB358FDC17F}" type="pres">
      <dgm:prSet presAssocID="{CFE21ADE-F177-4269-A3B7-A7724890D6C8}" presName="hierChild2" presStyleCnt="0"/>
      <dgm:spPr/>
    </dgm:pt>
    <dgm:pt modelId="{A48F3BEC-4FBA-469C-B090-4767E8538036}" type="pres">
      <dgm:prSet presAssocID="{F316BF6D-44C1-4582-AB76-BDFA625B27F3}" presName="Name19" presStyleLbl="parChTrans1D2" presStyleIdx="0" presStyleCnt="3"/>
      <dgm:spPr/>
    </dgm:pt>
    <dgm:pt modelId="{3AA416E6-9E56-49EF-B863-1A854211EE99}" type="pres">
      <dgm:prSet presAssocID="{51477F3F-4FCA-4343-8D09-30BD53C5E932}" presName="Name21" presStyleCnt="0"/>
      <dgm:spPr/>
    </dgm:pt>
    <dgm:pt modelId="{72473D50-3D92-4229-B9D5-696AE14501C1}" type="pres">
      <dgm:prSet presAssocID="{51477F3F-4FCA-4343-8D09-30BD53C5E932}" presName="level2Shape" presStyleLbl="node2" presStyleIdx="0" presStyleCnt="3"/>
      <dgm:spPr/>
    </dgm:pt>
    <dgm:pt modelId="{502E113F-A89F-4580-9726-D96DB356374B}" type="pres">
      <dgm:prSet presAssocID="{51477F3F-4FCA-4343-8D09-30BD53C5E932}" presName="hierChild3" presStyleCnt="0"/>
      <dgm:spPr/>
    </dgm:pt>
    <dgm:pt modelId="{576FBDD7-29C2-4DA7-B534-C0FC236436FA}" type="pres">
      <dgm:prSet presAssocID="{BECFFAC9-46C6-4D97-8F8D-8E0303DB41AF}" presName="Name19" presStyleLbl="parChTrans1D3" presStyleIdx="0" presStyleCnt="4"/>
      <dgm:spPr/>
    </dgm:pt>
    <dgm:pt modelId="{7C5A4897-E029-464B-BC4F-9BEC95D97936}" type="pres">
      <dgm:prSet presAssocID="{872914A4-DE79-448E-BF92-DC1F6A68A329}" presName="Name21" presStyleCnt="0"/>
      <dgm:spPr/>
    </dgm:pt>
    <dgm:pt modelId="{85A75523-9497-44BA-97FE-4798D82C5452}" type="pres">
      <dgm:prSet presAssocID="{872914A4-DE79-448E-BF92-DC1F6A68A329}" presName="level2Shape" presStyleLbl="node3" presStyleIdx="0" presStyleCnt="4"/>
      <dgm:spPr/>
    </dgm:pt>
    <dgm:pt modelId="{048F8B97-9806-4947-9AE4-0D1A85377E0A}" type="pres">
      <dgm:prSet presAssocID="{872914A4-DE79-448E-BF92-DC1F6A68A329}" presName="hierChild3" presStyleCnt="0"/>
      <dgm:spPr/>
    </dgm:pt>
    <dgm:pt modelId="{159A79BE-C0D7-4819-A034-952367FD2895}" type="pres">
      <dgm:prSet presAssocID="{BF77734F-B8ED-4356-9638-3B5B83F751CF}" presName="Name19" presStyleLbl="parChTrans1D4" presStyleIdx="0" presStyleCnt="6"/>
      <dgm:spPr/>
    </dgm:pt>
    <dgm:pt modelId="{AD92D9FA-928B-4EB2-AE0B-0D527CB4F8B2}" type="pres">
      <dgm:prSet presAssocID="{C073280E-5A06-4A37-BD86-280445835902}" presName="Name21" presStyleCnt="0"/>
      <dgm:spPr/>
    </dgm:pt>
    <dgm:pt modelId="{FD91854F-0700-446E-B49E-4B0BC476CF2F}" type="pres">
      <dgm:prSet presAssocID="{C073280E-5A06-4A37-BD86-280445835902}" presName="level2Shape" presStyleLbl="node4" presStyleIdx="0" presStyleCnt="6"/>
      <dgm:spPr/>
    </dgm:pt>
    <dgm:pt modelId="{2CF66BF4-B5C7-46C5-B16C-93EEC32AD8F1}" type="pres">
      <dgm:prSet presAssocID="{C073280E-5A06-4A37-BD86-280445835902}" presName="hierChild3" presStyleCnt="0"/>
      <dgm:spPr/>
    </dgm:pt>
    <dgm:pt modelId="{C8448A7B-62E4-4A6B-896C-747A48EB93CD}" type="pres">
      <dgm:prSet presAssocID="{D3D0189E-D2E1-4D30-844E-1FEA8DB4BBE8}" presName="Name19" presStyleLbl="parChTrans1D3" presStyleIdx="1" presStyleCnt="4"/>
      <dgm:spPr/>
    </dgm:pt>
    <dgm:pt modelId="{35E19DB7-6EE6-4615-9CF4-CD59809F27DE}" type="pres">
      <dgm:prSet presAssocID="{199ECF9A-0EEA-4BD7-AC05-9E4FC56FF3EE}" presName="Name21" presStyleCnt="0"/>
      <dgm:spPr/>
    </dgm:pt>
    <dgm:pt modelId="{2F4349EE-7C73-482A-8088-702587C03405}" type="pres">
      <dgm:prSet presAssocID="{199ECF9A-0EEA-4BD7-AC05-9E4FC56FF3EE}" presName="level2Shape" presStyleLbl="node3" presStyleIdx="1" presStyleCnt="4"/>
      <dgm:spPr/>
    </dgm:pt>
    <dgm:pt modelId="{F94A867B-B5AC-484D-8186-B6A02574FC7B}" type="pres">
      <dgm:prSet presAssocID="{199ECF9A-0EEA-4BD7-AC05-9E4FC56FF3EE}" presName="hierChild3" presStyleCnt="0"/>
      <dgm:spPr/>
    </dgm:pt>
    <dgm:pt modelId="{FDE27BDE-9A8B-43C3-8D5B-ECE8840A8EDF}" type="pres">
      <dgm:prSet presAssocID="{B1A16CFF-A963-45B9-81A4-656C2478582E}" presName="Name19" presStyleLbl="parChTrans1D4" presStyleIdx="1" presStyleCnt="6"/>
      <dgm:spPr/>
    </dgm:pt>
    <dgm:pt modelId="{56861C4E-9FC8-4426-977D-1A8EC5269C58}" type="pres">
      <dgm:prSet presAssocID="{DF59CF97-4ABF-4738-B0E2-CB9D11114004}" presName="Name21" presStyleCnt="0"/>
      <dgm:spPr/>
    </dgm:pt>
    <dgm:pt modelId="{B6C48217-208D-47AE-B3B6-BD65A1650456}" type="pres">
      <dgm:prSet presAssocID="{DF59CF97-4ABF-4738-B0E2-CB9D11114004}" presName="level2Shape" presStyleLbl="node4" presStyleIdx="1" presStyleCnt="6"/>
      <dgm:spPr/>
    </dgm:pt>
    <dgm:pt modelId="{79B2EBC6-3649-4AE9-B12E-5B851DAF6C6F}" type="pres">
      <dgm:prSet presAssocID="{DF59CF97-4ABF-4738-B0E2-CB9D11114004}" presName="hierChild3" presStyleCnt="0"/>
      <dgm:spPr/>
    </dgm:pt>
    <dgm:pt modelId="{8DF468DA-69E1-4432-B9BE-7D011B7AE452}" type="pres">
      <dgm:prSet presAssocID="{C07CAA5C-B9F4-488A-B7EB-7CDAB2A5022F}" presName="Name19" presStyleLbl="parChTrans1D4" presStyleIdx="2" presStyleCnt="6"/>
      <dgm:spPr/>
    </dgm:pt>
    <dgm:pt modelId="{CD06C5A0-F356-4F3B-B7A2-35EECBCFFE97}" type="pres">
      <dgm:prSet presAssocID="{23632042-84AD-48C6-8F45-C5532465D055}" presName="Name21" presStyleCnt="0"/>
      <dgm:spPr/>
    </dgm:pt>
    <dgm:pt modelId="{53F35308-23D8-4104-88D2-CB7CF469432D}" type="pres">
      <dgm:prSet presAssocID="{23632042-84AD-48C6-8F45-C5532465D055}" presName="level2Shape" presStyleLbl="node4" presStyleIdx="2" presStyleCnt="6"/>
      <dgm:spPr/>
    </dgm:pt>
    <dgm:pt modelId="{94E52942-4D6D-496A-91C3-C39F55B9D8E5}" type="pres">
      <dgm:prSet presAssocID="{23632042-84AD-48C6-8F45-C5532465D055}" presName="hierChild3" presStyleCnt="0"/>
      <dgm:spPr/>
    </dgm:pt>
    <dgm:pt modelId="{44B54766-1B92-4C0C-B4FC-EB0C4AEA271F}" type="pres">
      <dgm:prSet presAssocID="{8A6F9286-B3DB-4A3A-8778-73C60DFFC999}" presName="Name19" presStyleLbl="parChTrans1D2" presStyleIdx="1" presStyleCnt="3"/>
      <dgm:spPr/>
    </dgm:pt>
    <dgm:pt modelId="{6E254A12-BA2C-4FE0-89F4-9B903AF7F468}" type="pres">
      <dgm:prSet presAssocID="{E1817C92-6DB2-4E37-A769-099A1AA35EC6}" presName="Name21" presStyleCnt="0"/>
      <dgm:spPr/>
    </dgm:pt>
    <dgm:pt modelId="{F882E76A-3E57-42EB-BA40-650AC0A101A0}" type="pres">
      <dgm:prSet presAssocID="{E1817C92-6DB2-4E37-A769-099A1AA35EC6}" presName="level2Shape" presStyleLbl="node2" presStyleIdx="1" presStyleCnt="3"/>
      <dgm:spPr/>
    </dgm:pt>
    <dgm:pt modelId="{12B744D9-1574-4E79-A17E-CCDE5DF09682}" type="pres">
      <dgm:prSet presAssocID="{E1817C92-6DB2-4E37-A769-099A1AA35EC6}" presName="hierChild3" presStyleCnt="0"/>
      <dgm:spPr/>
    </dgm:pt>
    <dgm:pt modelId="{F6AE559D-DDC5-4E36-A8E8-A4BCD9FA345A}" type="pres">
      <dgm:prSet presAssocID="{9DE31EAD-0FF2-4C10-8B34-ABA85952ACF9}" presName="Name19" presStyleLbl="parChTrans1D3" presStyleIdx="2" presStyleCnt="4"/>
      <dgm:spPr/>
    </dgm:pt>
    <dgm:pt modelId="{5C667903-2B82-4FE0-8E5B-BA82EADCA56E}" type="pres">
      <dgm:prSet presAssocID="{970F2438-BF98-4746-8A4E-6C9186C7DBE3}" presName="Name21" presStyleCnt="0"/>
      <dgm:spPr/>
    </dgm:pt>
    <dgm:pt modelId="{A4893A5A-2E4E-47D1-B87F-76F81F371635}" type="pres">
      <dgm:prSet presAssocID="{970F2438-BF98-4746-8A4E-6C9186C7DBE3}" presName="level2Shape" presStyleLbl="node3" presStyleIdx="2" presStyleCnt="4"/>
      <dgm:spPr/>
    </dgm:pt>
    <dgm:pt modelId="{0D3932FF-63A8-4355-ACD2-D9B98AAC6425}" type="pres">
      <dgm:prSet presAssocID="{970F2438-BF98-4746-8A4E-6C9186C7DBE3}" presName="hierChild3" presStyleCnt="0"/>
      <dgm:spPr/>
    </dgm:pt>
    <dgm:pt modelId="{652BF954-E5EC-40F0-A6B2-BFD4AED1364B}" type="pres">
      <dgm:prSet presAssocID="{177C7081-69CB-4EE0-8EAD-7033C51C3389}" presName="Name19" presStyleLbl="parChTrans1D4" presStyleIdx="3" presStyleCnt="6"/>
      <dgm:spPr/>
    </dgm:pt>
    <dgm:pt modelId="{4C62C152-78FE-4BF9-8617-960BA6867EB2}" type="pres">
      <dgm:prSet presAssocID="{FFE2D80E-40F5-4119-B8F6-F909CF0B73AF}" presName="Name21" presStyleCnt="0"/>
      <dgm:spPr/>
    </dgm:pt>
    <dgm:pt modelId="{B864B3F3-BBFD-4855-B7A4-E397B4A8D433}" type="pres">
      <dgm:prSet presAssocID="{FFE2D80E-40F5-4119-B8F6-F909CF0B73AF}" presName="level2Shape" presStyleLbl="node4" presStyleIdx="3" presStyleCnt="6"/>
      <dgm:spPr/>
    </dgm:pt>
    <dgm:pt modelId="{CAF6A36B-2F8A-449E-BD07-7933EB6DB0CC}" type="pres">
      <dgm:prSet presAssocID="{FFE2D80E-40F5-4119-B8F6-F909CF0B73AF}" presName="hierChild3" presStyleCnt="0"/>
      <dgm:spPr/>
    </dgm:pt>
    <dgm:pt modelId="{7F40D840-7F92-421A-AC27-924DF27FAC4D}" type="pres">
      <dgm:prSet presAssocID="{1406C190-9418-4F72-B926-8FD04ED61FB4}" presName="Name19" presStyleLbl="parChTrans1D4" presStyleIdx="4" presStyleCnt="6"/>
      <dgm:spPr/>
    </dgm:pt>
    <dgm:pt modelId="{D913C686-7B67-4D1C-887A-A8581F924808}" type="pres">
      <dgm:prSet presAssocID="{E3B86D00-A762-4C11-B95C-88B5E4470358}" presName="Name21" presStyleCnt="0"/>
      <dgm:spPr/>
    </dgm:pt>
    <dgm:pt modelId="{806CE2A4-5BD3-4DFE-AEF8-8D75CB331D62}" type="pres">
      <dgm:prSet presAssocID="{E3B86D00-A762-4C11-B95C-88B5E4470358}" presName="level2Shape" presStyleLbl="node4" presStyleIdx="4" presStyleCnt="6"/>
      <dgm:spPr/>
    </dgm:pt>
    <dgm:pt modelId="{FDD78F09-2A8F-4B23-BE77-919380445EAD}" type="pres">
      <dgm:prSet presAssocID="{E3B86D00-A762-4C11-B95C-88B5E4470358}" presName="hierChild3" presStyleCnt="0"/>
      <dgm:spPr/>
    </dgm:pt>
    <dgm:pt modelId="{2C80F813-79CE-4A35-BED6-EDB11318F7C6}" type="pres">
      <dgm:prSet presAssocID="{0C689F29-E3C2-43E7-9F48-1B3C75681D5F}" presName="Name19" presStyleLbl="parChTrans1D2" presStyleIdx="2" presStyleCnt="3"/>
      <dgm:spPr/>
    </dgm:pt>
    <dgm:pt modelId="{0F900525-390D-481A-AE86-555CC1351887}" type="pres">
      <dgm:prSet presAssocID="{D604211F-93C0-42E3-BE1F-35F7100129A4}" presName="Name21" presStyleCnt="0"/>
      <dgm:spPr/>
    </dgm:pt>
    <dgm:pt modelId="{B890C550-B3B2-4832-8571-147D562A05B2}" type="pres">
      <dgm:prSet presAssocID="{D604211F-93C0-42E3-BE1F-35F7100129A4}" presName="level2Shape" presStyleLbl="node2" presStyleIdx="2" presStyleCnt="3"/>
      <dgm:spPr/>
    </dgm:pt>
    <dgm:pt modelId="{99981F5E-097E-42DF-8A6C-5653F6FA82CB}" type="pres">
      <dgm:prSet presAssocID="{D604211F-93C0-42E3-BE1F-35F7100129A4}" presName="hierChild3" presStyleCnt="0"/>
      <dgm:spPr/>
    </dgm:pt>
    <dgm:pt modelId="{CD618CCB-299E-41A4-8AC6-B0290B17722F}" type="pres">
      <dgm:prSet presAssocID="{0FC8F215-E80E-494B-A09D-5724DC9EE9E9}" presName="Name19" presStyleLbl="parChTrans1D3" presStyleIdx="3" presStyleCnt="4"/>
      <dgm:spPr/>
    </dgm:pt>
    <dgm:pt modelId="{D94A10BB-6228-40AB-8682-64B88A0A73BD}" type="pres">
      <dgm:prSet presAssocID="{E8BA8F0C-524E-472C-8A49-7D8D44AF2FF5}" presName="Name21" presStyleCnt="0"/>
      <dgm:spPr/>
    </dgm:pt>
    <dgm:pt modelId="{88F6E409-BF3A-4877-BB52-D017E45D20CC}" type="pres">
      <dgm:prSet presAssocID="{E8BA8F0C-524E-472C-8A49-7D8D44AF2FF5}" presName="level2Shape" presStyleLbl="node3" presStyleIdx="3" presStyleCnt="4"/>
      <dgm:spPr/>
    </dgm:pt>
    <dgm:pt modelId="{03D6B779-C8CA-4158-8210-5C95F75ED264}" type="pres">
      <dgm:prSet presAssocID="{E8BA8F0C-524E-472C-8A49-7D8D44AF2FF5}" presName="hierChild3" presStyleCnt="0"/>
      <dgm:spPr/>
    </dgm:pt>
    <dgm:pt modelId="{8C2FB6DD-7A1C-4A4D-A56D-171B251784C1}" type="pres">
      <dgm:prSet presAssocID="{ECCA00B2-255E-47AF-A107-0EBFB490EF90}" presName="Name19" presStyleLbl="parChTrans1D4" presStyleIdx="5" presStyleCnt="6"/>
      <dgm:spPr/>
    </dgm:pt>
    <dgm:pt modelId="{B02A2EC5-5B92-4D3A-9708-47EB9D74D4C9}" type="pres">
      <dgm:prSet presAssocID="{D661E0AF-8FBB-49F8-8A32-4D1DE8F0A393}" presName="Name21" presStyleCnt="0"/>
      <dgm:spPr/>
    </dgm:pt>
    <dgm:pt modelId="{C671087C-205D-46F1-9BDB-2BFE1471A56A}" type="pres">
      <dgm:prSet presAssocID="{D661E0AF-8FBB-49F8-8A32-4D1DE8F0A393}" presName="level2Shape" presStyleLbl="node4" presStyleIdx="5" presStyleCnt="6"/>
      <dgm:spPr/>
    </dgm:pt>
    <dgm:pt modelId="{89C5F6D8-3991-4B29-9953-AF770C6A32F3}" type="pres">
      <dgm:prSet presAssocID="{D661E0AF-8FBB-49F8-8A32-4D1DE8F0A393}" presName="hierChild3" presStyleCnt="0"/>
      <dgm:spPr/>
    </dgm:pt>
    <dgm:pt modelId="{D84118B2-116B-446A-9CD1-BABCB14448CE}" type="pres">
      <dgm:prSet presAssocID="{EE9D547C-B5CD-41CF-94A7-C293ACE49BAA}" presName="bgShapesFlow" presStyleCnt="0"/>
      <dgm:spPr/>
    </dgm:pt>
  </dgm:ptLst>
  <dgm:cxnLst>
    <dgm:cxn modelId="{41D70600-76FE-49BF-919B-24818D28084A}" type="presOf" srcId="{D3D0189E-D2E1-4D30-844E-1FEA8DB4BBE8}" destId="{C8448A7B-62E4-4A6B-896C-747A48EB93CD}" srcOrd="0" destOrd="0" presId="urn:microsoft.com/office/officeart/2005/8/layout/hierarchy6"/>
    <dgm:cxn modelId="{8CC62303-D81D-4C07-8B97-44CC77814670}" type="presOf" srcId="{EE9D547C-B5CD-41CF-94A7-C293ACE49BAA}" destId="{A0A725D4-F4A8-4C16-943B-B823757C378F}" srcOrd="0" destOrd="0" presId="urn:microsoft.com/office/officeart/2005/8/layout/hierarchy6"/>
    <dgm:cxn modelId="{9322210C-3955-4857-9E02-6D51C82741FA}" srcId="{CFE21ADE-F177-4269-A3B7-A7724890D6C8}" destId="{E1817C92-6DB2-4E37-A769-099A1AA35EC6}" srcOrd="1" destOrd="0" parTransId="{8A6F9286-B3DB-4A3A-8778-73C60DFFC999}" sibTransId="{E6337B9F-DCD1-45F3-B7B9-8C43AF0E6B64}"/>
    <dgm:cxn modelId="{4AF9DB10-CBE2-40B0-B865-E791213804A6}" srcId="{199ECF9A-0EEA-4BD7-AC05-9E4FC56FF3EE}" destId="{DF59CF97-4ABF-4738-B0E2-CB9D11114004}" srcOrd="0" destOrd="0" parTransId="{B1A16CFF-A963-45B9-81A4-656C2478582E}" sibTransId="{5CB825CA-1344-4308-88DD-8B58CE3B83DD}"/>
    <dgm:cxn modelId="{1DDC1F12-1BCF-4EEF-BC34-9C2B400F932F}" type="presOf" srcId="{9DE31EAD-0FF2-4C10-8B34-ABA85952ACF9}" destId="{F6AE559D-DDC5-4E36-A8E8-A4BCD9FA345A}" srcOrd="0" destOrd="0" presId="urn:microsoft.com/office/officeart/2005/8/layout/hierarchy6"/>
    <dgm:cxn modelId="{92FB7F17-E812-4C8C-B6EE-48D253BC3F44}" type="presOf" srcId="{ECCA00B2-255E-47AF-A107-0EBFB490EF90}" destId="{8C2FB6DD-7A1C-4A4D-A56D-171B251784C1}" srcOrd="0" destOrd="0" presId="urn:microsoft.com/office/officeart/2005/8/layout/hierarchy6"/>
    <dgm:cxn modelId="{367A511E-7633-42B4-A3F6-3873F163704A}" type="presOf" srcId="{23632042-84AD-48C6-8F45-C5532465D055}" destId="{53F35308-23D8-4104-88D2-CB7CF469432D}" srcOrd="0" destOrd="0" presId="urn:microsoft.com/office/officeart/2005/8/layout/hierarchy6"/>
    <dgm:cxn modelId="{69E22221-41AF-4F92-AD25-E26BB5D069A9}" type="presOf" srcId="{DF59CF97-4ABF-4738-B0E2-CB9D11114004}" destId="{B6C48217-208D-47AE-B3B6-BD65A1650456}" srcOrd="0" destOrd="0" presId="urn:microsoft.com/office/officeart/2005/8/layout/hierarchy6"/>
    <dgm:cxn modelId="{7FFA8E23-F228-405D-963C-304341E33A64}" srcId="{970F2438-BF98-4746-8A4E-6C9186C7DBE3}" destId="{E3B86D00-A762-4C11-B95C-88B5E4470358}" srcOrd="1" destOrd="0" parTransId="{1406C190-9418-4F72-B926-8FD04ED61FB4}" sibTransId="{D5AE8B7B-9FBB-4874-8C53-C25E92EC676D}"/>
    <dgm:cxn modelId="{25F22530-9127-4EDD-9FCA-BE21BAC0F650}" type="presOf" srcId="{D604211F-93C0-42E3-BE1F-35F7100129A4}" destId="{B890C550-B3B2-4832-8571-147D562A05B2}" srcOrd="0" destOrd="0" presId="urn:microsoft.com/office/officeart/2005/8/layout/hierarchy6"/>
    <dgm:cxn modelId="{B8246D31-417C-4783-8BE0-A04CF6A310C0}" srcId="{D604211F-93C0-42E3-BE1F-35F7100129A4}" destId="{E8BA8F0C-524E-472C-8A49-7D8D44AF2FF5}" srcOrd="0" destOrd="0" parTransId="{0FC8F215-E80E-494B-A09D-5724DC9EE9E9}" sibTransId="{AE849668-1C00-4544-86A2-F8A11DE86EBA}"/>
    <dgm:cxn modelId="{4ABF683A-FBA7-4255-B51D-46D43D455E95}" type="presOf" srcId="{970F2438-BF98-4746-8A4E-6C9186C7DBE3}" destId="{A4893A5A-2E4E-47D1-B87F-76F81F371635}" srcOrd="0" destOrd="0" presId="urn:microsoft.com/office/officeart/2005/8/layout/hierarchy6"/>
    <dgm:cxn modelId="{9883553F-D244-49B2-9624-BDC9B7C68344}" type="presOf" srcId="{E1817C92-6DB2-4E37-A769-099A1AA35EC6}" destId="{F882E76A-3E57-42EB-BA40-650AC0A101A0}" srcOrd="0" destOrd="0" presId="urn:microsoft.com/office/officeart/2005/8/layout/hierarchy6"/>
    <dgm:cxn modelId="{DDEED362-B75F-4595-99B1-CE31F51C6764}" type="presOf" srcId="{CFE21ADE-F177-4269-A3B7-A7724890D6C8}" destId="{0E6B709C-F985-4E50-9609-6F3763EAB712}" srcOrd="0" destOrd="0" presId="urn:microsoft.com/office/officeart/2005/8/layout/hierarchy6"/>
    <dgm:cxn modelId="{2D778866-C176-466A-9733-93708C1A5D6A}" srcId="{970F2438-BF98-4746-8A4E-6C9186C7DBE3}" destId="{FFE2D80E-40F5-4119-B8F6-F909CF0B73AF}" srcOrd="0" destOrd="0" parTransId="{177C7081-69CB-4EE0-8EAD-7033C51C3389}" sibTransId="{B703E1AD-5F34-4E5B-835E-05FA8DFB23B5}"/>
    <dgm:cxn modelId="{2DF41E47-1DDF-4071-8BA2-72695556395A}" srcId="{199ECF9A-0EEA-4BD7-AC05-9E4FC56FF3EE}" destId="{23632042-84AD-48C6-8F45-C5532465D055}" srcOrd="1" destOrd="0" parTransId="{C07CAA5C-B9F4-488A-B7EB-7CDAB2A5022F}" sibTransId="{0606172F-9904-47CE-B149-652675E19498}"/>
    <dgm:cxn modelId="{9C17E04A-A803-4B74-97A0-DC5C4A4B4A2F}" srcId="{CFE21ADE-F177-4269-A3B7-A7724890D6C8}" destId="{D604211F-93C0-42E3-BE1F-35F7100129A4}" srcOrd="2" destOrd="0" parTransId="{0C689F29-E3C2-43E7-9F48-1B3C75681D5F}" sibTransId="{CF54523D-732B-4F15-A838-23F1AAB5C798}"/>
    <dgm:cxn modelId="{1DFB3E4E-A1D4-45D4-9D74-94E6F2A69785}" type="presOf" srcId="{D661E0AF-8FBB-49F8-8A32-4D1DE8F0A393}" destId="{C671087C-205D-46F1-9BDB-2BFE1471A56A}" srcOrd="0" destOrd="0" presId="urn:microsoft.com/office/officeart/2005/8/layout/hierarchy6"/>
    <dgm:cxn modelId="{86085570-EC9C-4F32-891E-5C7BA9937C55}" type="presOf" srcId="{E8BA8F0C-524E-472C-8A49-7D8D44AF2FF5}" destId="{88F6E409-BF3A-4877-BB52-D017E45D20CC}" srcOrd="0" destOrd="0" presId="urn:microsoft.com/office/officeart/2005/8/layout/hierarchy6"/>
    <dgm:cxn modelId="{150D2552-5351-43EE-B950-0A134B710BDF}" type="presOf" srcId="{C07CAA5C-B9F4-488A-B7EB-7CDAB2A5022F}" destId="{8DF468DA-69E1-4432-B9BE-7D011B7AE452}" srcOrd="0" destOrd="0" presId="urn:microsoft.com/office/officeart/2005/8/layout/hierarchy6"/>
    <dgm:cxn modelId="{D6E0FD55-8967-4C58-8B84-02433A9DB9FF}" type="presOf" srcId="{BF77734F-B8ED-4356-9638-3B5B83F751CF}" destId="{159A79BE-C0D7-4819-A034-952367FD2895}" srcOrd="0" destOrd="0" presId="urn:microsoft.com/office/officeart/2005/8/layout/hierarchy6"/>
    <dgm:cxn modelId="{EFA08B7A-6A5C-42A0-9464-BD4B92E8BE01}" type="presOf" srcId="{51477F3F-4FCA-4343-8D09-30BD53C5E932}" destId="{72473D50-3D92-4229-B9D5-696AE14501C1}" srcOrd="0" destOrd="0" presId="urn:microsoft.com/office/officeart/2005/8/layout/hierarchy6"/>
    <dgm:cxn modelId="{09935B7D-D499-4DB7-B797-23161682A5FA}" type="presOf" srcId="{E3B86D00-A762-4C11-B95C-88B5E4470358}" destId="{806CE2A4-5BD3-4DFE-AEF8-8D75CB331D62}" srcOrd="0" destOrd="0" presId="urn:microsoft.com/office/officeart/2005/8/layout/hierarchy6"/>
    <dgm:cxn modelId="{83397B82-CA72-41C3-85D2-84C010BB1369}" type="presOf" srcId="{177C7081-69CB-4EE0-8EAD-7033C51C3389}" destId="{652BF954-E5EC-40F0-A6B2-BFD4AED1364B}" srcOrd="0" destOrd="0" presId="urn:microsoft.com/office/officeart/2005/8/layout/hierarchy6"/>
    <dgm:cxn modelId="{11F19285-F28E-430D-BD74-51FEF6AE8411}" type="presOf" srcId="{0C689F29-E3C2-43E7-9F48-1B3C75681D5F}" destId="{2C80F813-79CE-4A35-BED6-EDB11318F7C6}" srcOrd="0" destOrd="0" presId="urn:microsoft.com/office/officeart/2005/8/layout/hierarchy6"/>
    <dgm:cxn modelId="{3F4F3088-059A-48F5-9C04-507C0A80333A}" type="presOf" srcId="{1406C190-9418-4F72-B926-8FD04ED61FB4}" destId="{7F40D840-7F92-421A-AC27-924DF27FAC4D}" srcOrd="0" destOrd="0" presId="urn:microsoft.com/office/officeart/2005/8/layout/hierarchy6"/>
    <dgm:cxn modelId="{7BB16F89-33EF-416F-96E1-46B3C5504390}" srcId="{E1817C92-6DB2-4E37-A769-099A1AA35EC6}" destId="{970F2438-BF98-4746-8A4E-6C9186C7DBE3}" srcOrd="0" destOrd="0" parTransId="{9DE31EAD-0FF2-4C10-8B34-ABA85952ACF9}" sibTransId="{2C16A377-D2A3-49D1-8BA4-711BB4B5F481}"/>
    <dgm:cxn modelId="{6E292695-646A-4950-A825-F725F3E5D73D}" srcId="{CFE21ADE-F177-4269-A3B7-A7724890D6C8}" destId="{51477F3F-4FCA-4343-8D09-30BD53C5E932}" srcOrd="0" destOrd="0" parTransId="{F316BF6D-44C1-4582-AB76-BDFA625B27F3}" sibTransId="{6987AA0A-7265-4131-981C-DDBA78FEB16F}"/>
    <dgm:cxn modelId="{A7F3E19E-D5B6-45FA-8259-E406D0BA3948}" type="presOf" srcId="{B1A16CFF-A963-45B9-81A4-656C2478582E}" destId="{FDE27BDE-9A8B-43C3-8D5B-ECE8840A8EDF}" srcOrd="0" destOrd="0" presId="urn:microsoft.com/office/officeart/2005/8/layout/hierarchy6"/>
    <dgm:cxn modelId="{E37EE0A3-EB85-4920-B809-88A9E6BD8313}" type="presOf" srcId="{C073280E-5A06-4A37-BD86-280445835902}" destId="{FD91854F-0700-446E-B49E-4B0BC476CF2F}" srcOrd="0" destOrd="0" presId="urn:microsoft.com/office/officeart/2005/8/layout/hierarchy6"/>
    <dgm:cxn modelId="{8FC28CAB-944E-4016-8BCE-78095876AC16}" srcId="{872914A4-DE79-448E-BF92-DC1F6A68A329}" destId="{C073280E-5A06-4A37-BD86-280445835902}" srcOrd="0" destOrd="0" parTransId="{BF77734F-B8ED-4356-9638-3B5B83F751CF}" sibTransId="{1D6A1E01-AE42-450E-931D-55025DAC53E0}"/>
    <dgm:cxn modelId="{8F7D26B3-3916-4880-A64D-F308CDFA65E0}" type="presOf" srcId="{8A6F9286-B3DB-4A3A-8778-73C60DFFC999}" destId="{44B54766-1B92-4C0C-B4FC-EB0C4AEA271F}" srcOrd="0" destOrd="0" presId="urn:microsoft.com/office/officeart/2005/8/layout/hierarchy6"/>
    <dgm:cxn modelId="{A6FF7EB4-B66C-4704-A01D-0910307278AB}" srcId="{51477F3F-4FCA-4343-8D09-30BD53C5E932}" destId="{872914A4-DE79-448E-BF92-DC1F6A68A329}" srcOrd="0" destOrd="0" parTransId="{BECFFAC9-46C6-4D97-8F8D-8E0303DB41AF}" sibTransId="{773E5A2D-CF10-4671-AD07-EDD02D9CAA38}"/>
    <dgm:cxn modelId="{8FC03DC1-52D8-4C6D-AF6E-30677A818443}" type="presOf" srcId="{872914A4-DE79-448E-BF92-DC1F6A68A329}" destId="{85A75523-9497-44BA-97FE-4798D82C5452}" srcOrd="0" destOrd="0" presId="urn:microsoft.com/office/officeart/2005/8/layout/hierarchy6"/>
    <dgm:cxn modelId="{73AE85C2-07D7-461F-B346-4A86A44B30C5}" type="presOf" srcId="{199ECF9A-0EEA-4BD7-AC05-9E4FC56FF3EE}" destId="{2F4349EE-7C73-482A-8088-702587C03405}" srcOrd="0" destOrd="0" presId="urn:microsoft.com/office/officeart/2005/8/layout/hierarchy6"/>
    <dgm:cxn modelId="{92F664C4-D0DB-40E6-B20B-C75E32C55F01}" srcId="{51477F3F-4FCA-4343-8D09-30BD53C5E932}" destId="{199ECF9A-0EEA-4BD7-AC05-9E4FC56FF3EE}" srcOrd="1" destOrd="0" parTransId="{D3D0189E-D2E1-4D30-844E-1FEA8DB4BBE8}" sibTransId="{A0101A11-C7AF-42CA-B256-7327A96EC4B7}"/>
    <dgm:cxn modelId="{051496C9-34CC-4FA7-B626-0418BFC26347}" type="presOf" srcId="{BECFFAC9-46C6-4D97-8F8D-8E0303DB41AF}" destId="{576FBDD7-29C2-4DA7-B534-C0FC236436FA}" srcOrd="0" destOrd="0" presId="urn:microsoft.com/office/officeart/2005/8/layout/hierarchy6"/>
    <dgm:cxn modelId="{92A874D9-5107-4B56-80B8-C56CB871C975}" type="presOf" srcId="{F316BF6D-44C1-4582-AB76-BDFA625B27F3}" destId="{A48F3BEC-4FBA-469C-B090-4767E8538036}" srcOrd="0" destOrd="0" presId="urn:microsoft.com/office/officeart/2005/8/layout/hierarchy6"/>
    <dgm:cxn modelId="{93684FDA-6BA9-49B0-B7AC-EF76D7FD9B66}" type="presOf" srcId="{0FC8F215-E80E-494B-A09D-5724DC9EE9E9}" destId="{CD618CCB-299E-41A4-8AC6-B0290B17722F}" srcOrd="0" destOrd="0" presId="urn:microsoft.com/office/officeart/2005/8/layout/hierarchy6"/>
    <dgm:cxn modelId="{872F91DA-53A6-42C0-9286-A6ED7CA78C77}" type="presOf" srcId="{FFE2D80E-40F5-4119-B8F6-F909CF0B73AF}" destId="{B864B3F3-BBFD-4855-B7A4-E397B4A8D433}" srcOrd="0" destOrd="0" presId="urn:microsoft.com/office/officeart/2005/8/layout/hierarchy6"/>
    <dgm:cxn modelId="{E3F6E5E6-D8FE-4FEA-82A0-C472479DF26B}" srcId="{E8BA8F0C-524E-472C-8A49-7D8D44AF2FF5}" destId="{D661E0AF-8FBB-49F8-8A32-4D1DE8F0A393}" srcOrd="0" destOrd="0" parTransId="{ECCA00B2-255E-47AF-A107-0EBFB490EF90}" sibTransId="{A3720B5C-6118-438A-AA89-ADC2C6CF1F0F}"/>
    <dgm:cxn modelId="{74BE2FE8-420D-4848-8565-D352EF13638C}" srcId="{EE9D547C-B5CD-41CF-94A7-C293ACE49BAA}" destId="{CFE21ADE-F177-4269-A3B7-A7724890D6C8}" srcOrd="0" destOrd="0" parTransId="{4BCBA4C3-0918-457E-A649-D03EDD35FC7A}" sibTransId="{BF39CD43-7896-4A94-8841-91D8021F4349}"/>
    <dgm:cxn modelId="{F920F5EC-AD4D-48EF-94BC-D834965FC86C}" type="presParOf" srcId="{A0A725D4-F4A8-4C16-943B-B823757C378F}" destId="{A12E61F3-FCED-4BBD-9F52-CBA5024AC063}" srcOrd="0" destOrd="0" presId="urn:microsoft.com/office/officeart/2005/8/layout/hierarchy6"/>
    <dgm:cxn modelId="{CE275226-E1B3-49B3-BAEB-9571E49AEF9F}" type="presParOf" srcId="{A12E61F3-FCED-4BBD-9F52-CBA5024AC063}" destId="{6B14B9D8-4BB5-4D08-BC0D-1ADFA86FF87E}" srcOrd="0" destOrd="0" presId="urn:microsoft.com/office/officeart/2005/8/layout/hierarchy6"/>
    <dgm:cxn modelId="{957A2760-7821-4446-9DA1-4FB646C334AE}" type="presParOf" srcId="{6B14B9D8-4BB5-4D08-BC0D-1ADFA86FF87E}" destId="{D24E025B-3A50-4B3C-8F27-AAF2BFB29C9A}" srcOrd="0" destOrd="0" presId="urn:microsoft.com/office/officeart/2005/8/layout/hierarchy6"/>
    <dgm:cxn modelId="{45C6937F-156B-418A-8128-0E52D93EB434}" type="presParOf" srcId="{D24E025B-3A50-4B3C-8F27-AAF2BFB29C9A}" destId="{0E6B709C-F985-4E50-9609-6F3763EAB712}" srcOrd="0" destOrd="0" presId="urn:microsoft.com/office/officeart/2005/8/layout/hierarchy6"/>
    <dgm:cxn modelId="{B4EB1E28-B0D7-40B9-8339-429F053800A0}" type="presParOf" srcId="{D24E025B-3A50-4B3C-8F27-AAF2BFB29C9A}" destId="{70614782-D1F5-4034-AD45-AEB358FDC17F}" srcOrd="1" destOrd="0" presId="urn:microsoft.com/office/officeart/2005/8/layout/hierarchy6"/>
    <dgm:cxn modelId="{4ECA689A-9DA0-4CE9-9F19-4FD94A61CC2E}" type="presParOf" srcId="{70614782-D1F5-4034-AD45-AEB358FDC17F}" destId="{A48F3BEC-4FBA-469C-B090-4767E8538036}" srcOrd="0" destOrd="0" presId="urn:microsoft.com/office/officeart/2005/8/layout/hierarchy6"/>
    <dgm:cxn modelId="{FE85132E-6B5D-4947-8783-9743308DED96}" type="presParOf" srcId="{70614782-D1F5-4034-AD45-AEB358FDC17F}" destId="{3AA416E6-9E56-49EF-B863-1A854211EE99}" srcOrd="1" destOrd="0" presId="urn:microsoft.com/office/officeart/2005/8/layout/hierarchy6"/>
    <dgm:cxn modelId="{D942B14C-9AF2-45AB-8FC5-FAE15EFF3131}" type="presParOf" srcId="{3AA416E6-9E56-49EF-B863-1A854211EE99}" destId="{72473D50-3D92-4229-B9D5-696AE14501C1}" srcOrd="0" destOrd="0" presId="urn:microsoft.com/office/officeart/2005/8/layout/hierarchy6"/>
    <dgm:cxn modelId="{EC6339B6-A6D2-452B-A534-21526DBF8531}" type="presParOf" srcId="{3AA416E6-9E56-49EF-B863-1A854211EE99}" destId="{502E113F-A89F-4580-9726-D96DB356374B}" srcOrd="1" destOrd="0" presId="urn:microsoft.com/office/officeart/2005/8/layout/hierarchy6"/>
    <dgm:cxn modelId="{3757C4FC-D1BE-4323-8847-AC1B7ED14A93}" type="presParOf" srcId="{502E113F-A89F-4580-9726-D96DB356374B}" destId="{576FBDD7-29C2-4DA7-B534-C0FC236436FA}" srcOrd="0" destOrd="0" presId="urn:microsoft.com/office/officeart/2005/8/layout/hierarchy6"/>
    <dgm:cxn modelId="{352BF2D8-878C-463A-8C84-BE5CC0E0E979}" type="presParOf" srcId="{502E113F-A89F-4580-9726-D96DB356374B}" destId="{7C5A4897-E029-464B-BC4F-9BEC95D97936}" srcOrd="1" destOrd="0" presId="urn:microsoft.com/office/officeart/2005/8/layout/hierarchy6"/>
    <dgm:cxn modelId="{5EC62DC7-787C-4555-9B40-85C1E5F6F05C}" type="presParOf" srcId="{7C5A4897-E029-464B-BC4F-9BEC95D97936}" destId="{85A75523-9497-44BA-97FE-4798D82C5452}" srcOrd="0" destOrd="0" presId="urn:microsoft.com/office/officeart/2005/8/layout/hierarchy6"/>
    <dgm:cxn modelId="{E6C8D554-A2D2-49CA-A794-279896A8FA3F}" type="presParOf" srcId="{7C5A4897-E029-464B-BC4F-9BEC95D97936}" destId="{048F8B97-9806-4947-9AE4-0D1A85377E0A}" srcOrd="1" destOrd="0" presId="urn:microsoft.com/office/officeart/2005/8/layout/hierarchy6"/>
    <dgm:cxn modelId="{9765FF95-6475-45BD-8317-5B19470ADA41}" type="presParOf" srcId="{048F8B97-9806-4947-9AE4-0D1A85377E0A}" destId="{159A79BE-C0D7-4819-A034-952367FD2895}" srcOrd="0" destOrd="0" presId="urn:microsoft.com/office/officeart/2005/8/layout/hierarchy6"/>
    <dgm:cxn modelId="{4EF339C3-517D-4027-BE10-E11FDA44E4FA}" type="presParOf" srcId="{048F8B97-9806-4947-9AE4-0D1A85377E0A}" destId="{AD92D9FA-928B-4EB2-AE0B-0D527CB4F8B2}" srcOrd="1" destOrd="0" presId="urn:microsoft.com/office/officeart/2005/8/layout/hierarchy6"/>
    <dgm:cxn modelId="{0D3BBDF4-E046-448F-8EF3-B8A36EDDA57F}" type="presParOf" srcId="{AD92D9FA-928B-4EB2-AE0B-0D527CB4F8B2}" destId="{FD91854F-0700-446E-B49E-4B0BC476CF2F}" srcOrd="0" destOrd="0" presId="urn:microsoft.com/office/officeart/2005/8/layout/hierarchy6"/>
    <dgm:cxn modelId="{F97D3529-149F-4F4A-B5F9-696C1906213C}" type="presParOf" srcId="{AD92D9FA-928B-4EB2-AE0B-0D527CB4F8B2}" destId="{2CF66BF4-B5C7-46C5-B16C-93EEC32AD8F1}" srcOrd="1" destOrd="0" presId="urn:microsoft.com/office/officeart/2005/8/layout/hierarchy6"/>
    <dgm:cxn modelId="{5DE0AB1C-E6D3-4FC0-9A1F-759802E34627}" type="presParOf" srcId="{502E113F-A89F-4580-9726-D96DB356374B}" destId="{C8448A7B-62E4-4A6B-896C-747A48EB93CD}" srcOrd="2" destOrd="0" presId="urn:microsoft.com/office/officeart/2005/8/layout/hierarchy6"/>
    <dgm:cxn modelId="{6182037C-80D4-49BF-B3B0-90D5743D6BCA}" type="presParOf" srcId="{502E113F-A89F-4580-9726-D96DB356374B}" destId="{35E19DB7-6EE6-4615-9CF4-CD59809F27DE}" srcOrd="3" destOrd="0" presId="urn:microsoft.com/office/officeart/2005/8/layout/hierarchy6"/>
    <dgm:cxn modelId="{8A1D2221-3D7B-4FC3-A4F8-A77FE81535D0}" type="presParOf" srcId="{35E19DB7-6EE6-4615-9CF4-CD59809F27DE}" destId="{2F4349EE-7C73-482A-8088-702587C03405}" srcOrd="0" destOrd="0" presId="urn:microsoft.com/office/officeart/2005/8/layout/hierarchy6"/>
    <dgm:cxn modelId="{DEEAAFFD-4AB9-4B06-B842-07A2F21F6044}" type="presParOf" srcId="{35E19DB7-6EE6-4615-9CF4-CD59809F27DE}" destId="{F94A867B-B5AC-484D-8186-B6A02574FC7B}" srcOrd="1" destOrd="0" presId="urn:microsoft.com/office/officeart/2005/8/layout/hierarchy6"/>
    <dgm:cxn modelId="{8F1436BA-0AE9-465A-B387-55359D33978F}" type="presParOf" srcId="{F94A867B-B5AC-484D-8186-B6A02574FC7B}" destId="{FDE27BDE-9A8B-43C3-8D5B-ECE8840A8EDF}" srcOrd="0" destOrd="0" presId="urn:microsoft.com/office/officeart/2005/8/layout/hierarchy6"/>
    <dgm:cxn modelId="{1590E68D-00AF-4EBA-B91D-F2D564B8344C}" type="presParOf" srcId="{F94A867B-B5AC-484D-8186-B6A02574FC7B}" destId="{56861C4E-9FC8-4426-977D-1A8EC5269C58}" srcOrd="1" destOrd="0" presId="urn:microsoft.com/office/officeart/2005/8/layout/hierarchy6"/>
    <dgm:cxn modelId="{17DD6326-DEBA-4DED-B6D1-DAD4F9BF9D9E}" type="presParOf" srcId="{56861C4E-9FC8-4426-977D-1A8EC5269C58}" destId="{B6C48217-208D-47AE-B3B6-BD65A1650456}" srcOrd="0" destOrd="0" presId="urn:microsoft.com/office/officeart/2005/8/layout/hierarchy6"/>
    <dgm:cxn modelId="{A06CF58F-DD0C-405A-82BB-A0633CCAC510}" type="presParOf" srcId="{56861C4E-9FC8-4426-977D-1A8EC5269C58}" destId="{79B2EBC6-3649-4AE9-B12E-5B851DAF6C6F}" srcOrd="1" destOrd="0" presId="urn:microsoft.com/office/officeart/2005/8/layout/hierarchy6"/>
    <dgm:cxn modelId="{5984A729-63E7-4463-8AE6-6229F8486051}" type="presParOf" srcId="{F94A867B-B5AC-484D-8186-B6A02574FC7B}" destId="{8DF468DA-69E1-4432-B9BE-7D011B7AE452}" srcOrd="2" destOrd="0" presId="urn:microsoft.com/office/officeart/2005/8/layout/hierarchy6"/>
    <dgm:cxn modelId="{75E9CA3E-1BA6-4B20-A473-58E2D3EF7CD2}" type="presParOf" srcId="{F94A867B-B5AC-484D-8186-B6A02574FC7B}" destId="{CD06C5A0-F356-4F3B-B7A2-35EECBCFFE97}" srcOrd="3" destOrd="0" presId="urn:microsoft.com/office/officeart/2005/8/layout/hierarchy6"/>
    <dgm:cxn modelId="{447B4E9F-7279-47B9-852A-F7E9370114FB}" type="presParOf" srcId="{CD06C5A0-F356-4F3B-B7A2-35EECBCFFE97}" destId="{53F35308-23D8-4104-88D2-CB7CF469432D}" srcOrd="0" destOrd="0" presId="urn:microsoft.com/office/officeart/2005/8/layout/hierarchy6"/>
    <dgm:cxn modelId="{D3D2A259-1309-4DD0-8A7C-222348A29DC6}" type="presParOf" srcId="{CD06C5A0-F356-4F3B-B7A2-35EECBCFFE97}" destId="{94E52942-4D6D-496A-91C3-C39F55B9D8E5}" srcOrd="1" destOrd="0" presId="urn:microsoft.com/office/officeart/2005/8/layout/hierarchy6"/>
    <dgm:cxn modelId="{B9DB37AE-2371-4426-99C3-32AA41A33681}" type="presParOf" srcId="{70614782-D1F5-4034-AD45-AEB358FDC17F}" destId="{44B54766-1B92-4C0C-B4FC-EB0C4AEA271F}" srcOrd="2" destOrd="0" presId="urn:microsoft.com/office/officeart/2005/8/layout/hierarchy6"/>
    <dgm:cxn modelId="{EA8D6807-4F09-4A38-B46F-A271A339BB5A}" type="presParOf" srcId="{70614782-D1F5-4034-AD45-AEB358FDC17F}" destId="{6E254A12-BA2C-4FE0-89F4-9B903AF7F468}" srcOrd="3" destOrd="0" presId="urn:microsoft.com/office/officeart/2005/8/layout/hierarchy6"/>
    <dgm:cxn modelId="{01D71404-C96D-4A63-93F5-611E28EA4657}" type="presParOf" srcId="{6E254A12-BA2C-4FE0-89F4-9B903AF7F468}" destId="{F882E76A-3E57-42EB-BA40-650AC0A101A0}" srcOrd="0" destOrd="0" presId="urn:microsoft.com/office/officeart/2005/8/layout/hierarchy6"/>
    <dgm:cxn modelId="{F8647302-CC52-4097-A669-F9AC45C1961D}" type="presParOf" srcId="{6E254A12-BA2C-4FE0-89F4-9B903AF7F468}" destId="{12B744D9-1574-4E79-A17E-CCDE5DF09682}" srcOrd="1" destOrd="0" presId="urn:microsoft.com/office/officeart/2005/8/layout/hierarchy6"/>
    <dgm:cxn modelId="{443A24EE-DF26-4CB4-876F-0F44C4F12F82}" type="presParOf" srcId="{12B744D9-1574-4E79-A17E-CCDE5DF09682}" destId="{F6AE559D-DDC5-4E36-A8E8-A4BCD9FA345A}" srcOrd="0" destOrd="0" presId="urn:microsoft.com/office/officeart/2005/8/layout/hierarchy6"/>
    <dgm:cxn modelId="{1076BD2F-39B1-4E48-B953-BAFB8B9A0C8D}" type="presParOf" srcId="{12B744D9-1574-4E79-A17E-CCDE5DF09682}" destId="{5C667903-2B82-4FE0-8E5B-BA82EADCA56E}" srcOrd="1" destOrd="0" presId="urn:microsoft.com/office/officeart/2005/8/layout/hierarchy6"/>
    <dgm:cxn modelId="{D755583C-AB73-4514-81F4-2F6B772795BE}" type="presParOf" srcId="{5C667903-2B82-4FE0-8E5B-BA82EADCA56E}" destId="{A4893A5A-2E4E-47D1-B87F-76F81F371635}" srcOrd="0" destOrd="0" presId="urn:microsoft.com/office/officeart/2005/8/layout/hierarchy6"/>
    <dgm:cxn modelId="{051FC0C1-8CEC-4ACD-9E7C-695969234C57}" type="presParOf" srcId="{5C667903-2B82-4FE0-8E5B-BA82EADCA56E}" destId="{0D3932FF-63A8-4355-ACD2-D9B98AAC6425}" srcOrd="1" destOrd="0" presId="urn:microsoft.com/office/officeart/2005/8/layout/hierarchy6"/>
    <dgm:cxn modelId="{7B34289D-AD5A-403E-9DB3-081C8620FB47}" type="presParOf" srcId="{0D3932FF-63A8-4355-ACD2-D9B98AAC6425}" destId="{652BF954-E5EC-40F0-A6B2-BFD4AED1364B}" srcOrd="0" destOrd="0" presId="urn:microsoft.com/office/officeart/2005/8/layout/hierarchy6"/>
    <dgm:cxn modelId="{B3B2BB8D-D7DA-43CA-AD2E-49E0A36DA356}" type="presParOf" srcId="{0D3932FF-63A8-4355-ACD2-D9B98AAC6425}" destId="{4C62C152-78FE-4BF9-8617-960BA6867EB2}" srcOrd="1" destOrd="0" presId="urn:microsoft.com/office/officeart/2005/8/layout/hierarchy6"/>
    <dgm:cxn modelId="{E41D6D8E-2EDF-4D43-8FF5-BEA571AE8CA5}" type="presParOf" srcId="{4C62C152-78FE-4BF9-8617-960BA6867EB2}" destId="{B864B3F3-BBFD-4855-B7A4-E397B4A8D433}" srcOrd="0" destOrd="0" presId="urn:microsoft.com/office/officeart/2005/8/layout/hierarchy6"/>
    <dgm:cxn modelId="{169EBBE8-1658-405E-9065-D8278CB21D15}" type="presParOf" srcId="{4C62C152-78FE-4BF9-8617-960BA6867EB2}" destId="{CAF6A36B-2F8A-449E-BD07-7933EB6DB0CC}" srcOrd="1" destOrd="0" presId="urn:microsoft.com/office/officeart/2005/8/layout/hierarchy6"/>
    <dgm:cxn modelId="{7332782D-8F2F-47DE-8655-EDD2A647E1FF}" type="presParOf" srcId="{0D3932FF-63A8-4355-ACD2-D9B98AAC6425}" destId="{7F40D840-7F92-421A-AC27-924DF27FAC4D}" srcOrd="2" destOrd="0" presId="urn:microsoft.com/office/officeart/2005/8/layout/hierarchy6"/>
    <dgm:cxn modelId="{C7B3152D-8968-4E20-BB75-9E5DF55F33B4}" type="presParOf" srcId="{0D3932FF-63A8-4355-ACD2-D9B98AAC6425}" destId="{D913C686-7B67-4D1C-887A-A8581F924808}" srcOrd="3" destOrd="0" presId="urn:microsoft.com/office/officeart/2005/8/layout/hierarchy6"/>
    <dgm:cxn modelId="{F93888E5-3768-4EFC-BB9B-282FF728C3B8}" type="presParOf" srcId="{D913C686-7B67-4D1C-887A-A8581F924808}" destId="{806CE2A4-5BD3-4DFE-AEF8-8D75CB331D62}" srcOrd="0" destOrd="0" presId="urn:microsoft.com/office/officeart/2005/8/layout/hierarchy6"/>
    <dgm:cxn modelId="{A1FB77E1-A96B-46A4-BD72-96008CD43C17}" type="presParOf" srcId="{D913C686-7B67-4D1C-887A-A8581F924808}" destId="{FDD78F09-2A8F-4B23-BE77-919380445EAD}" srcOrd="1" destOrd="0" presId="urn:microsoft.com/office/officeart/2005/8/layout/hierarchy6"/>
    <dgm:cxn modelId="{41530AEE-186F-4DE7-BE71-FFC66D8ACBD2}" type="presParOf" srcId="{70614782-D1F5-4034-AD45-AEB358FDC17F}" destId="{2C80F813-79CE-4A35-BED6-EDB11318F7C6}" srcOrd="4" destOrd="0" presId="urn:microsoft.com/office/officeart/2005/8/layout/hierarchy6"/>
    <dgm:cxn modelId="{4EE5A662-97B7-453D-A0B7-678B0B54FFA1}" type="presParOf" srcId="{70614782-D1F5-4034-AD45-AEB358FDC17F}" destId="{0F900525-390D-481A-AE86-555CC1351887}" srcOrd="5" destOrd="0" presId="urn:microsoft.com/office/officeart/2005/8/layout/hierarchy6"/>
    <dgm:cxn modelId="{83043F97-42F4-45CE-92C4-DA5B144C7CB1}" type="presParOf" srcId="{0F900525-390D-481A-AE86-555CC1351887}" destId="{B890C550-B3B2-4832-8571-147D562A05B2}" srcOrd="0" destOrd="0" presId="urn:microsoft.com/office/officeart/2005/8/layout/hierarchy6"/>
    <dgm:cxn modelId="{7940085A-CCDC-486B-A114-833003FB0392}" type="presParOf" srcId="{0F900525-390D-481A-AE86-555CC1351887}" destId="{99981F5E-097E-42DF-8A6C-5653F6FA82CB}" srcOrd="1" destOrd="0" presId="urn:microsoft.com/office/officeart/2005/8/layout/hierarchy6"/>
    <dgm:cxn modelId="{AE785BBD-DA14-443F-B25F-73FF52E60244}" type="presParOf" srcId="{99981F5E-097E-42DF-8A6C-5653F6FA82CB}" destId="{CD618CCB-299E-41A4-8AC6-B0290B17722F}" srcOrd="0" destOrd="0" presId="urn:microsoft.com/office/officeart/2005/8/layout/hierarchy6"/>
    <dgm:cxn modelId="{1563A9E5-CED7-4571-863A-42C5CC33B8C8}" type="presParOf" srcId="{99981F5E-097E-42DF-8A6C-5653F6FA82CB}" destId="{D94A10BB-6228-40AB-8682-64B88A0A73BD}" srcOrd="1" destOrd="0" presId="urn:microsoft.com/office/officeart/2005/8/layout/hierarchy6"/>
    <dgm:cxn modelId="{5B66FC1F-1AE7-4AF6-90DF-71A75A935D8D}" type="presParOf" srcId="{D94A10BB-6228-40AB-8682-64B88A0A73BD}" destId="{88F6E409-BF3A-4877-BB52-D017E45D20CC}" srcOrd="0" destOrd="0" presId="urn:microsoft.com/office/officeart/2005/8/layout/hierarchy6"/>
    <dgm:cxn modelId="{00EE742D-169A-4ADF-A075-ED24BD550DD9}" type="presParOf" srcId="{D94A10BB-6228-40AB-8682-64B88A0A73BD}" destId="{03D6B779-C8CA-4158-8210-5C95F75ED264}" srcOrd="1" destOrd="0" presId="urn:microsoft.com/office/officeart/2005/8/layout/hierarchy6"/>
    <dgm:cxn modelId="{90AD3625-8F90-49FA-9DE0-B280BEE0E8B7}" type="presParOf" srcId="{03D6B779-C8CA-4158-8210-5C95F75ED264}" destId="{8C2FB6DD-7A1C-4A4D-A56D-171B251784C1}" srcOrd="0" destOrd="0" presId="urn:microsoft.com/office/officeart/2005/8/layout/hierarchy6"/>
    <dgm:cxn modelId="{53814347-D8F7-440C-99CC-7A30EF945580}" type="presParOf" srcId="{03D6B779-C8CA-4158-8210-5C95F75ED264}" destId="{B02A2EC5-5B92-4D3A-9708-47EB9D74D4C9}" srcOrd="1" destOrd="0" presId="urn:microsoft.com/office/officeart/2005/8/layout/hierarchy6"/>
    <dgm:cxn modelId="{FEB8140D-DBFF-4BFA-9135-CE92D137B055}" type="presParOf" srcId="{B02A2EC5-5B92-4D3A-9708-47EB9D74D4C9}" destId="{C671087C-205D-46F1-9BDB-2BFE1471A56A}" srcOrd="0" destOrd="0" presId="urn:microsoft.com/office/officeart/2005/8/layout/hierarchy6"/>
    <dgm:cxn modelId="{C2E8AC93-6DFB-4D50-A3BD-F5894F6B8A1C}" type="presParOf" srcId="{B02A2EC5-5B92-4D3A-9708-47EB9D74D4C9}" destId="{89C5F6D8-3991-4B29-9953-AF770C6A32F3}" srcOrd="1" destOrd="0" presId="urn:microsoft.com/office/officeart/2005/8/layout/hierarchy6"/>
    <dgm:cxn modelId="{B34AB9CE-6CE3-484D-AA46-8A76E328F900}" type="presParOf" srcId="{A0A725D4-F4A8-4C16-943B-B823757C378F}" destId="{D84118B2-116B-446A-9CD1-BABCB14448CE}"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B709C-F985-4E50-9609-6F3763EAB712}">
      <dsp:nvSpPr>
        <dsp:cNvPr id="0" name=""/>
        <dsp:cNvSpPr/>
      </dsp:nvSpPr>
      <dsp:spPr>
        <a:xfrm>
          <a:off x="4049401" y="831104"/>
          <a:ext cx="1083186" cy="7221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noProof="0"/>
            <a:t>Company</a:t>
          </a:r>
          <a:r>
            <a:rPr lang="fr-FR" sz="1500" kern="1200"/>
            <a:t> X</a:t>
          </a:r>
        </a:p>
      </dsp:txBody>
      <dsp:txXfrm>
        <a:off x="4070551" y="852254"/>
        <a:ext cx="1040886" cy="679824"/>
      </dsp:txXfrm>
    </dsp:sp>
    <dsp:sp modelId="{A48F3BEC-4FBA-469C-B090-4767E8538036}">
      <dsp:nvSpPr>
        <dsp:cNvPr id="0" name=""/>
        <dsp:cNvSpPr/>
      </dsp:nvSpPr>
      <dsp:spPr>
        <a:xfrm>
          <a:off x="1598692" y="1553229"/>
          <a:ext cx="2992302" cy="288849"/>
        </a:xfrm>
        <a:custGeom>
          <a:avLst/>
          <a:gdLst/>
          <a:ahLst/>
          <a:cxnLst/>
          <a:rect l="0" t="0" r="0" b="0"/>
          <a:pathLst>
            <a:path>
              <a:moveTo>
                <a:pt x="2992302" y="0"/>
              </a:moveTo>
              <a:lnTo>
                <a:pt x="2992302" y="144424"/>
              </a:lnTo>
              <a:lnTo>
                <a:pt x="0" y="144424"/>
              </a:lnTo>
              <a:lnTo>
                <a:pt x="0" y="28884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473D50-3D92-4229-B9D5-696AE14501C1}">
      <dsp:nvSpPr>
        <dsp:cNvPr id="0" name=""/>
        <dsp:cNvSpPr/>
      </dsp:nvSpPr>
      <dsp:spPr>
        <a:xfrm>
          <a:off x="1057098" y="1842078"/>
          <a:ext cx="1083186" cy="72212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BU A</a:t>
          </a:r>
        </a:p>
      </dsp:txBody>
      <dsp:txXfrm>
        <a:off x="1078248" y="1863228"/>
        <a:ext cx="1040886" cy="679824"/>
      </dsp:txXfrm>
    </dsp:sp>
    <dsp:sp modelId="{576FBDD7-29C2-4DA7-B534-C0FC236436FA}">
      <dsp:nvSpPr>
        <dsp:cNvPr id="0" name=""/>
        <dsp:cNvSpPr/>
      </dsp:nvSpPr>
      <dsp:spPr>
        <a:xfrm>
          <a:off x="542585" y="2564203"/>
          <a:ext cx="1056106" cy="288849"/>
        </a:xfrm>
        <a:custGeom>
          <a:avLst/>
          <a:gdLst/>
          <a:ahLst/>
          <a:cxnLst/>
          <a:rect l="0" t="0" r="0" b="0"/>
          <a:pathLst>
            <a:path>
              <a:moveTo>
                <a:pt x="1056106" y="0"/>
              </a:moveTo>
              <a:lnTo>
                <a:pt x="1056106" y="144424"/>
              </a:lnTo>
              <a:lnTo>
                <a:pt x="0" y="144424"/>
              </a:lnTo>
              <a:lnTo>
                <a:pt x="0" y="28884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A75523-9497-44BA-97FE-4798D82C5452}">
      <dsp:nvSpPr>
        <dsp:cNvPr id="0" name=""/>
        <dsp:cNvSpPr/>
      </dsp:nvSpPr>
      <dsp:spPr>
        <a:xfrm>
          <a:off x="991" y="2853052"/>
          <a:ext cx="1083186" cy="72212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App 1</a:t>
          </a:r>
        </a:p>
      </dsp:txBody>
      <dsp:txXfrm>
        <a:off x="22141" y="2874202"/>
        <a:ext cx="1040886" cy="679824"/>
      </dsp:txXfrm>
    </dsp:sp>
    <dsp:sp modelId="{159A79BE-C0D7-4819-A034-952367FD2895}">
      <dsp:nvSpPr>
        <dsp:cNvPr id="0" name=""/>
        <dsp:cNvSpPr/>
      </dsp:nvSpPr>
      <dsp:spPr>
        <a:xfrm>
          <a:off x="496865" y="3575177"/>
          <a:ext cx="91440" cy="288849"/>
        </a:xfrm>
        <a:custGeom>
          <a:avLst/>
          <a:gdLst/>
          <a:ahLst/>
          <a:cxnLst/>
          <a:rect l="0" t="0" r="0" b="0"/>
          <a:pathLst>
            <a:path>
              <a:moveTo>
                <a:pt x="45720" y="0"/>
              </a:moveTo>
              <a:lnTo>
                <a:pt x="45720"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91854F-0700-446E-B49E-4B0BC476CF2F}">
      <dsp:nvSpPr>
        <dsp:cNvPr id="0" name=""/>
        <dsp:cNvSpPr/>
      </dsp:nvSpPr>
      <dsp:spPr>
        <a:xfrm>
          <a:off x="991"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fr-FR" sz="1500" kern="1200"/>
            <a:t>VM 1</a:t>
          </a:r>
          <a:r>
            <a:rPr lang="fr-FR" sz="1500" kern="1200">
              <a:latin typeface="Metropolis Light"/>
            </a:rPr>
            <a:t> </a:t>
          </a:r>
          <a:endParaRPr lang="fr-FR" sz="1500" kern="1200"/>
        </a:p>
      </dsp:txBody>
      <dsp:txXfrm>
        <a:off x="22141" y="3885176"/>
        <a:ext cx="1040886" cy="679824"/>
      </dsp:txXfrm>
    </dsp:sp>
    <dsp:sp modelId="{C8448A7B-62E4-4A6B-896C-747A48EB93CD}">
      <dsp:nvSpPr>
        <dsp:cNvPr id="0" name=""/>
        <dsp:cNvSpPr/>
      </dsp:nvSpPr>
      <dsp:spPr>
        <a:xfrm>
          <a:off x="1598692" y="2564203"/>
          <a:ext cx="1056106" cy="288849"/>
        </a:xfrm>
        <a:custGeom>
          <a:avLst/>
          <a:gdLst/>
          <a:ahLst/>
          <a:cxnLst/>
          <a:rect l="0" t="0" r="0" b="0"/>
          <a:pathLst>
            <a:path>
              <a:moveTo>
                <a:pt x="0" y="0"/>
              </a:moveTo>
              <a:lnTo>
                <a:pt x="0" y="144424"/>
              </a:lnTo>
              <a:lnTo>
                <a:pt x="1056106" y="144424"/>
              </a:lnTo>
              <a:lnTo>
                <a:pt x="1056106" y="28884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4349EE-7C73-482A-8088-702587C03405}">
      <dsp:nvSpPr>
        <dsp:cNvPr id="0" name=""/>
        <dsp:cNvSpPr/>
      </dsp:nvSpPr>
      <dsp:spPr>
        <a:xfrm>
          <a:off x="2113205" y="2853052"/>
          <a:ext cx="1083186" cy="72212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App 2</a:t>
          </a:r>
        </a:p>
      </dsp:txBody>
      <dsp:txXfrm>
        <a:off x="2134355" y="2874202"/>
        <a:ext cx="1040886" cy="679824"/>
      </dsp:txXfrm>
    </dsp:sp>
    <dsp:sp modelId="{FDE27BDE-9A8B-43C3-8D5B-ECE8840A8EDF}">
      <dsp:nvSpPr>
        <dsp:cNvPr id="0" name=""/>
        <dsp:cNvSpPr/>
      </dsp:nvSpPr>
      <dsp:spPr>
        <a:xfrm>
          <a:off x="1950727" y="3575177"/>
          <a:ext cx="704071" cy="288849"/>
        </a:xfrm>
        <a:custGeom>
          <a:avLst/>
          <a:gdLst/>
          <a:ahLst/>
          <a:cxnLst/>
          <a:rect l="0" t="0" r="0" b="0"/>
          <a:pathLst>
            <a:path>
              <a:moveTo>
                <a:pt x="704071" y="0"/>
              </a:moveTo>
              <a:lnTo>
                <a:pt x="704071" y="144424"/>
              </a:lnTo>
              <a:lnTo>
                <a:pt x="0" y="144424"/>
              </a:lnTo>
              <a:lnTo>
                <a:pt x="0"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C48217-208D-47AE-B3B6-BD65A1650456}">
      <dsp:nvSpPr>
        <dsp:cNvPr id="0" name=""/>
        <dsp:cNvSpPr/>
      </dsp:nvSpPr>
      <dsp:spPr>
        <a:xfrm>
          <a:off x="1409134"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VM 2</a:t>
          </a:r>
        </a:p>
      </dsp:txBody>
      <dsp:txXfrm>
        <a:off x="1430284" y="3885176"/>
        <a:ext cx="1040886" cy="679824"/>
      </dsp:txXfrm>
    </dsp:sp>
    <dsp:sp modelId="{8DF468DA-69E1-4432-B9BE-7D011B7AE452}">
      <dsp:nvSpPr>
        <dsp:cNvPr id="0" name=""/>
        <dsp:cNvSpPr/>
      </dsp:nvSpPr>
      <dsp:spPr>
        <a:xfrm>
          <a:off x="2654798" y="3575177"/>
          <a:ext cx="704071" cy="288849"/>
        </a:xfrm>
        <a:custGeom>
          <a:avLst/>
          <a:gdLst/>
          <a:ahLst/>
          <a:cxnLst/>
          <a:rect l="0" t="0" r="0" b="0"/>
          <a:pathLst>
            <a:path>
              <a:moveTo>
                <a:pt x="0" y="0"/>
              </a:moveTo>
              <a:lnTo>
                <a:pt x="0" y="144424"/>
              </a:lnTo>
              <a:lnTo>
                <a:pt x="704071" y="144424"/>
              </a:lnTo>
              <a:lnTo>
                <a:pt x="704071"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F35308-23D8-4104-88D2-CB7CF469432D}">
      <dsp:nvSpPr>
        <dsp:cNvPr id="0" name=""/>
        <dsp:cNvSpPr/>
      </dsp:nvSpPr>
      <dsp:spPr>
        <a:xfrm>
          <a:off x="2817276"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VM 2B</a:t>
          </a:r>
        </a:p>
      </dsp:txBody>
      <dsp:txXfrm>
        <a:off x="2838426" y="3885176"/>
        <a:ext cx="1040886" cy="679824"/>
      </dsp:txXfrm>
    </dsp:sp>
    <dsp:sp modelId="{44B54766-1B92-4C0C-B4FC-EB0C4AEA271F}">
      <dsp:nvSpPr>
        <dsp:cNvPr id="0" name=""/>
        <dsp:cNvSpPr/>
      </dsp:nvSpPr>
      <dsp:spPr>
        <a:xfrm>
          <a:off x="4590994" y="1553229"/>
          <a:ext cx="880089" cy="288849"/>
        </a:xfrm>
        <a:custGeom>
          <a:avLst/>
          <a:gdLst/>
          <a:ahLst/>
          <a:cxnLst/>
          <a:rect l="0" t="0" r="0" b="0"/>
          <a:pathLst>
            <a:path>
              <a:moveTo>
                <a:pt x="0" y="0"/>
              </a:moveTo>
              <a:lnTo>
                <a:pt x="0" y="144424"/>
              </a:lnTo>
              <a:lnTo>
                <a:pt x="880089" y="144424"/>
              </a:lnTo>
              <a:lnTo>
                <a:pt x="880089" y="28884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82E76A-3E57-42EB-BA40-650AC0A101A0}">
      <dsp:nvSpPr>
        <dsp:cNvPr id="0" name=""/>
        <dsp:cNvSpPr/>
      </dsp:nvSpPr>
      <dsp:spPr>
        <a:xfrm>
          <a:off x="4929490" y="1842078"/>
          <a:ext cx="1083186" cy="72212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BU B</a:t>
          </a:r>
        </a:p>
      </dsp:txBody>
      <dsp:txXfrm>
        <a:off x="4950640" y="1863228"/>
        <a:ext cx="1040886" cy="679824"/>
      </dsp:txXfrm>
    </dsp:sp>
    <dsp:sp modelId="{F6AE559D-DDC5-4E36-A8E8-A4BCD9FA345A}">
      <dsp:nvSpPr>
        <dsp:cNvPr id="0" name=""/>
        <dsp:cNvSpPr/>
      </dsp:nvSpPr>
      <dsp:spPr>
        <a:xfrm>
          <a:off x="5425364" y="2564203"/>
          <a:ext cx="91440" cy="288849"/>
        </a:xfrm>
        <a:custGeom>
          <a:avLst/>
          <a:gdLst/>
          <a:ahLst/>
          <a:cxnLst/>
          <a:rect l="0" t="0" r="0" b="0"/>
          <a:pathLst>
            <a:path>
              <a:moveTo>
                <a:pt x="45720" y="0"/>
              </a:moveTo>
              <a:lnTo>
                <a:pt x="45720" y="28884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893A5A-2E4E-47D1-B87F-76F81F371635}">
      <dsp:nvSpPr>
        <dsp:cNvPr id="0" name=""/>
        <dsp:cNvSpPr/>
      </dsp:nvSpPr>
      <dsp:spPr>
        <a:xfrm>
          <a:off x="4929490" y="2853052"/>
          <a:ext cx="1083186" cy="72212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App 3</a:t>
          </a:r>
        </a:p>
      </dsp:txBody>
      <dsp:txXfrm>
        <a:off x="4950640" y="2874202"/>
        <a:ext cx="1040886" cy="679824"/>
      </dsp:txXfrm>
    </dsp:sp>
    <dsp:sp modelId="{652BF954-E5EC-40F0-A6B2-BFD4AED1364B}">
      <dsp:nvSpPr>
        <dsp:cNvPr id="0" name=""/>
        <dsp:cNvSpPr/>
      </dsp:nvSpPr>
      <dsp:spPr>
        <a:xfrm>
          <a:off x="4767012" y="3575177"/>
          <a:ext cx="704071" cy="288849"/>
        </a:xfrm>
        <a:custGeom>
          <a:avLst/>
          <a:gdLst/>
          <a:ahLst/>
          <a:cxnLst/>
          <a:rect l="0" t="0" r="0" b="0"/>
          <a:pathLst>
            <a:path>
              <a:moveTo>
                <a:pt x="704071" y="0"/>
              </a:moveTo>
              <a:lnTo>
                <a:pt x="704071" y="144424"/>
              </a:lnTo>
              <a:lnTo>
                <a:pt x="0" y="144424"/>
              </a:lnTo>
              <a:lnTo>
                <a:pt x="0"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64B3F3-BBFD-4855-B7A4-E397B4A8D433}">
      <dsp:nvSpPr>
        <dsp:cNvPr id="0" name=""/>
        <dsp:cNvSpPr/>
      </dsp:nvSpPr>
      <dsp:spPr>
        <a:xfrm>
          <a:off x="4225419"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VM 3</a:t>
          </a:r>
        </a:p>
      </dsp:txBody>
      <dsp:txXfrm>
        <a:off x="4246569" y="3885176"/>
        <a:ext cx="1040886" cy="679824"/>
      </dsp:txXfrm>
    </dsp:sp>
    <dsp:sp modelId="{7F40D840-7F92-421A-AC27-924DF27FAC4D}">
      <dsp:nvSpPr>
        <dsp:cNvPr id="0" name=""/>
        <dsp:cNvSpPr/>
      </dsp:nvSpPr>
      <dsp:spPr>
        <a:xfrm>
          <a:off x="5471084" y="3575177"/>
          <a:ext cx="704071" cy="288849"/>
        </a:xfrm>
        <a:custGeom>
          <a:avLst/>
          <a:gdLst/>
          <a:ahLst/>
          <a:cxnLst/>
          <a:rect l="0" t="0" r="0" b="0"/>
          <a:pathLst>
            <a:path>
              <a:moveTo>
                <a:pt x="0" y="0"/>
              </a:moveTo>
              <a:lnTo>
                <a:pt x="0" y="144424"/>
              </a:lnTo>
              <a:lnTo>
                <a:pt x="704071" y="144424"/>
              </a:lnTo>
              <a:lnTo>
                <a:pt x="704071"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6CE2A4-5BD3-4DFE-AEF8-8D75CB331D62}">
      <dsp:nvSpPr>
        <dsp:cNvPr id="0" name=""/>
        <dsp:cNvSpPr/>
      </dsp:nvSpPr>
      <dsp:spPr>
        <a:xfrm>
          <a:off x="5633562"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VM 4</a:t>
          </a:r>
        </a:p>
      </dsp:txBody>
      <dsp:txXfrm>
        <a:off x="5654712" y="3885176"/>
        <a:ext cx="1040886" cy="679824"/>
      </dsp:txXfrm>
    </dsp:sp>
    <dsp:sp modelId="{2C80F813-79CE-4A35-BED6-EDB11318F7C6}">
      <dsp:nvSpPr>
        <dsp:cNvPr id="0" name=""/>
        <dsp:cNvSpPr/>
      </dsp:nvSpPr>
      <dsp:spPr>
        <a:xfrm>
          <a:off x="4590994" y="1553229"/>
          <a:ext cx="2992302" cy="288849"/>
        </a:xfrm>
        <a:custGeom>
          <a:avLst/>
          <a:gdLst/>
          <a:ahLst/>
          <a:cxnLst/>
          <a:rect l="0" t="0" r="0" b="0"/>
          <a:pathLst>
            <a:path>
              <a:moveTo>
                <a:pt x="0" y="0"/>
              </a:moveTo>
              <a:lnTo>
                <a:pt x="0" y="144424"/>
              </a:lnTo>
              <a:lnTo>
                <a:pt x="2992302" y="144424"/>
              </a:lnTo>
              <a:lnTo>
                <a:pt x="2992302" y="28884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90C550-B3B2-4832-8571-147D562A05B2}">
      <dsp:nvSpPr>
        <dsp:cNvPr id="0" name=""/>
        <dsp:cNvSpPr/>
      </dsp:nvSpPr>
      <dsp:spPr>
        <a:xfrm>
          <a:off x="7041704" y="1842078"/>
          <a:ext cx="1083186" cy="72212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BU C</a:t>
          </a:r>
        </a:p>
      </dsp:txBody>
      <dsp:txXfrm>
        <a:off x="7062854" y="1863228"/>
        <a:ext cx="1040886" cy="679824"/>
      </dsp:txXfrm>
    </dsp:sp>
    <dsp:sp modelId="{CD618CCB-299E-41A4-8AC6-B0290B17722F}">
      <dsp:nvSpPr>
        <dsp:cNvPr id="0" name=""/>
        <dsp:cNvSpPr/>
      </dsp:nvSpPr>
      <dsp:spPr>
        <a:xfrm>
          <a:off x="7537577" y="2564203"/>
          <a:ext cx="91440" cy="288849"/>
        </a:xfrm>
        <a:custGeom>
          <a:avLst/>
          <a:gdLst/>
          <a:ahLst/>
          <a:cxnLst/>
          <a:rect l="0" t="0" r="0" b="0"/>
          <a:pathLst>
            <a:path>
              <a:moveTo>
                <a:pt x="45720" y="0"/>
              </a:moveTo>
              <a:lnTo>
                <a:pt x="45720" y="28884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F6E409-BF3A-4877-BB52-D017E45D20CC}">
      <dsp:nvSpPr>
        <dsp:cNvPr id="0" name=""/>
        <dsp:cNvSpPr/>
      </dsp:nvSpPr>
      <dsp:spPr>
        <a:xfrm>
          <a:off x="7041704" y="2853052"/>
          <a:ext cx="1083186" cy="72212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App 1</a:t>
          </a:r>
        </a:p>
      </dsp:txBody>
      <dsp:txXfrm>
        <a:off x="7062854" y="2874202"/>
        <a:ext cx="1040886" cy="679824"/>
      </dsp:txXfrm>
    </dsp:sp>
    <dsp:sp modelId="{8C2FB6DD-7A1C-4A4D-A56D-171B251784C1}">
      <dsp:nvSpPr>
        <dsp:cNvPr id="0" name=""/>
        <dsp:cNvSpPr/>
      </dsp:nvSpPr>
      <dsp:spPr>
        <a:xfrm>
          <a:off x="7537577" y="3575177"/>
          <a:ext cx="91440" cy="288849"/>
        </a:xfrm>
        <a:custGeom>
          <a:avLst/>
          <a:gdLst/>
          <a:ahLst/>
          <a:cxnLst/>
          <a:rect l="0" t="0" r="0" b="0"/>
          <a:pathLst>
            <a:path>
              <a:moveTo>
                <a:pt x="45720" y="0"/>
              </a:moveTo>
              <a:lnTo>
                <a:pt x="45720" y="28884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71087C-205D-46F1-9BDB-2BFE1471A56A}">
      <dsp:nvSpPr>
        <dsp:cNvPr id="0" name=""/>
        <dsp:cNvSpPr/>
      </dsp:nvSpPr>
      <dsp:spPr>
        <a:xfrm>
          <a:off x="7041704" y="3864026"/>
          <a:ext cx="1083186" cy="72212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VM 1</a:t>
          </a:r>
        </a:p>
      </dsp:txBody>
      <dsp:txXfrm>
        <a:off x="7062854" y="3885176"/>
        <a:ext cx="1040886" cy="67982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9/18/2023</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9/18/2023</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1</a:t>
            </a:fld>
            <a:endParaRPr lang="en-US"/>
          </a:p>
        </p:txBody>
      </p:sp>
    </p:spTree>
    <p:extLst>
      <p:ext uri="{BB962C8B-B14F-4D97-AF65-F5344CB8AC3E}">
        <p14:creationId xmlns:p14="http://schemas.microsoft.com/office/powerpoint/2010/main" val="569267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970901C-5C85-4D32-8323-FD60B9A4027B}" type="slidenum">
              <a:rPr lang="en-IN" smtClean="0"/>
              <a:t>23</a:t>
            </a:fld>
            <a:endParaRPr lang="en-IN"/>
          </a:p>
        </p:txBody>
      </p:sp>
    </p:spTree>
    <p:extLst>
      <p:ext uri="{BB962C8B-B14F-4D97-AF65-F5344CB8AC3E}">
        <p14:creationId xmlns:p14="http://schemas.microsoft.com/office/powerpoint/2010/main" val="20991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a:solidFill>
                  <a:srgbClr val="6B6B6B"/>
                </a:solidFill>
                <a:effectLst/>
                <a:latin typeface="Gilroy"/>
              </a:rPr>
              <a:t>The GHG protocol applies to measuring greenhouse gasses in both the public and private sector and provides standards that create a common ground for many sustainability certifications and reporting systems. </a:t>
            </a:r>
          </a:p>
          <a:p>
            <a:pPr algn="l"/>
            <a:r>
              <a:rPr lang="en-GB" b="1" i="0" u="none" strike="noStrike">
                <a:solidFill>
                  <a:srgbClr val="101010"/>
                </a:solidFill>
                <a:effectLst/>
                <a:latin typeface="Inter-Regular"/>
              </a:rPr>
              <a:t>To show companies how to quantify and report their greenhouse gas emissions, the GHG Protocol Corporate Accounting and Reporting Standard provides them a step-by-step guide.</a:t>
            </a:r>
            <a:endParaRPr lang="en-GB" b="0" i="0" u="none" strike="noStrike">
              <a:solidFill>
                <a:srgbClr val="101010"/>
              </a:solidFill>
              <a:effectLst/>
              <a:latin typeface="Inter-Regular"/>
            </a:endParaRPr>
          </a:p>
          <a:p>
            <a:pPr algn="l"/>
            <a:r>
              <a:rPr lang="en-GB" b="0" i="0" u="none" strike="noStrike">
                <a:solidFill>
                  <a:srgbClr val="101010"/>
                </a:solidFill>
                <a:effectLst/>
                <a:latin typeface="Inter-Regular"/>
              </a:rPr>
              <a:t>In practice, this classification is organized in this way :</a:t>
            </a:r>
          </a:p>
          <a:p>
            <a:pPr algn="l">
              <a:buFont typeface="Arial" panose="020B0604020202020204" pitchFamily="34" charset="0"/>
              <a:buChar char="•"/>
            </a:pPr>
            <a:r>
              <a:rPr lang="en-GB" b="1" i="0" u="none" strike="noStrike">
                <a:solidFill>
                  <a:srgbClr val="101010"/>
                </a:solidFill>
                <a:effectLst/>
                <a:latin typeface="Inter-Regular"/>
              </a:rPr>
              <a:t>scope 1 emissions</a:t>
            </a:r>
            <a:r>
              <a:rPr lang="en-GB" b="0" i="0" u="none" strike="noStrike">
                <a:solidFill>
                  <a:srgbClr val="101010"/>
                </a:solidFill>
                <a:effectLst/>
                <a:latin typeface="Inter-Regular"/>
              </a:rPr>
              <a:t>, which deals with direct emissions from owned or controlled sources ;</a:t>
            </a:r>
          </a:p>
          <a:p>
            <a:pPr algn="l">
              <a:buFont typeface="Arial" panose="020B0604020202020204" pitchFamily="34" charset="0"/>
              <a:buChar char="•"/>
            </a:pPr>
            <a:r>
              <a:rPr lang="en-GB" b="1" i="0" u="none" strike="noStrike">
                <a:solidFill>
                  <a:srgbClr val="101010"/>
                </a:solidFill>
                <a:effectLst/>
                <a:latin typeface="Inter-Regular"/>
              </a:rPr>
              <a:t>scope 2 emissions</a:t>
            </a:r>
            <a:r>
              <a:rPr lang="en-GB" b="0" i="0" u="none" strike="noStrike">
                <a:solidFill>
                  <a:srgbClr val="101010"/>
                </a:solidFill>
                <a:effectLst/>
                <a:latin typeface="Inter-Regular"/>
              </a:rPr>
              <a:t>, that are indirect emissions from the generation of purchased energy ;</a:t>
            </a:r>
          </a:p>
          <a:p>
            <a:pPr algn="l">
              <a:buFont typeface="Arial" panose="020B0604020202020204" pitchFamily="34" charset="0"/>
              <a:buChar char="•"/>
            </a:pPr>
            <a:r>
              <a:rPr lang="en-GB" b="1" i="0" u="none" strike="noStrike">
                <a:solidFill>
                  <a:srgbClr val="101010"/>
                </a:solidFill>
                <a:effectLst/>
                <a:latin typeface="Inter-Regular"/>
              </a:rPr>
              <a:t>scope 3 emissions</a:t>
            </a:r>
            <a:r>
              <a:rPr lang="en-GB" b="0" i="0" u="none" strike="noStrike">
                <a:solidFill>
                  <a:srgbClr val="101010"/>
                </a:solidFill>
                <a:effectLst/>
                <a:latin typeface="Inter-Regular"/>
              </a:rPr>
              <a:t>, including all indirect emissions which are not included in scope 2. ‍</a:t>
            </a:r>
          </a:p>
          <a:p>
            <a:endParaRPr lang="en-GB"/>
          </a:p>
        </p:txBody>
      </p:sp>
      <p:sp>
        <p:nvSpPr>
          <p:cNvPr id="4" name="Slide Number Placeholder 3"/>
          <p:cNvSpPr>
            <a:spLocks noGrp="1"/>
          </p:cNvSpPr>
          <p:nvPr>
            <p:ph type="sldNum" sz="quarter" idx="5"/>
          </p:nvPr>
        </p:nvSpPr>
        <p:spPr/>
        <p:txBody>
          <a:bodyPr/>
          <a:lstStyle/>
          <a:p>
            <a:fld id="{9F4FBC3A-A12C-40F9-BB8D-BC30C7901396}" type="slidenum">
              <a:rPr lang="en-US" smtClean="0"/>
              <a:pPr/>
              <a:t>28</a:t>
            </a:fld>
            <a:endParaRPr lang="en-US"/>
          </a:p>
        </p:txBody>
      </p:sp>
    </p:spTree>
    <p:extLst>
      <p:ext uri="{BB962C8B-B14F-4D97-AF65-F5344CB8AC3E}">
        <p14:creationId xmlns:p14="http://schemas.microsoft.com/office/powerpoint/2010/main" val="4267673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966612">
              <a:defRPr/>
            </a:pPr>
            <a:fld id="{9F4FBC3A-A12C-40F9-BB8D-BC30C7901396}" type="slidenum">
              <a:rPr lang="en-US">
                <a:solidFill>
                  <a:srgbClr val="717074"/>
                </a:solidFill>
              </a:rPr>
              <a:pPr defTabSz="966612">
                <a:defRPr/>
              </a:pPr>
              <a:t>29</a:t>
            </a:fld>
            <a:endParaRPr lang="en-US">
              <a:solidFill>
                <a:srgbClr val="717074"/>
              </a:solidFill>
            </a:endParaRPr>
          </a:p>
        </p:txBody>
      </p:sp>
    </p:spTree>
    <p:extLst>
      <p:ext uri="{BB962C8B-B14F-4D97-AF65-F5344CB8AC3E}">
        <p14:creationId xmlns:p14="http://schemas.microsoft.com/office/powerpoint/2010/main" val="421480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9F4FBC3A-A12C-40F9-BB8D-BC30C7901396}" type="slidenum">
              <a:rPr lang="en-US" smtClean="0"/>
              <a:pPr/>
              <a:t>30</a:t>
            </a:fld>
            <a:endParaRPr lang="en-US"/>
          </a:p>
        </p:txBody>
      </p:sp>
    </p:spTree>
    <p:extLst>
      <p:ext uri="{BB962C8B-B14F-4D97-AF65-F5344CB8AC3E}">
        <p14:creationId xmlns:p14="http://schemas.microsoft.com/office/powerpoint/2010/main" val="2970691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a:r>
              <a:rPr lang="en-GB" sz="2000" b="0" i="0" u="none" strike="noStrike">
                <a:solidFill>
                  <a:srgbClr val="000000"/>
                </a:solidFill>
                <a:effectLst/>
                <a:latin typeface="-webkit-standard"/>
              </a:rPr>
              <a:t>Sustainability Maturity Model in order to not only increase the maturity level in the operations area, but also to harmonise the efforts there with the measures in the area of sustainability and thus to place the focus on sustainability.</a:t>
            </a:r>
            <a:br>
              <a:rPr lang="en-GB" sz="2000"/>
            </a:br>
            <a:r>
              <a:rPr lang="en-GB" sz="2000" b="0" i="0" u="none" strike="noStrike">
                <a:solidFill>
                  <a:srgbClr val="000000"/>
                </a:solidFill>
                <a:effectLst/>
                <a:latin typeface="-webkit-standard"/>
              </a:rPr>
              <a:t>We will see in a moment that the two goals are not contradictory to each other, quite the contrary.</a:t>
            </a:r>
            <a:br>
              <a:rPr lang="en-GB" sz="2000"/>
            </a:br>
            <a:br>
              <a:rPr lang="en-GB" sz="2000"/>
            </a:br>
            <a:r>
              <a:rPr lang="en-GB" sz="2000" b="0" i="0" u="none" strike="noStrike">
                <a:solidFill>
                  <a:srgbClr val="000000"/>
                </a:solidFill>
                <a:effectLst/>
                <a:latin typeface="-webkit-standard"/>
              </a:rPr>
              <a:t>The first step is to establish the necessary foundations in DC operations and, if these already exist, to review them in order to be able to increase efficiency in a meaningful way.</a:t>
            </a:r>
            <a:br>
              <a:rPr lang="en-GB" sz="2000"/>
            </a:br>
            <a:r>
              <a:rPr lang="en-GB" sz="2000" b="0" i="0" u="none" strike="noStrike">
                <a:solidFill>
                  <a:srgbClr val="000000"/>
                </a:solidFill>
                <a:effectLst/>
                <a:latin typeface="-webkit-standard"/>
              </a:rPr>
              <a:t>The second phase builds on this and enables sustainable operation of the business applications based on actual requirements.</a:t>
            </a:r>
            <a:br>
              <a:rPr lang="en-GB" sz="2000"/>
            </a:br>
            <a:r>
              <a:rPr lang="en-GB" sz="2000" b="0" i="0" u="none" strike="noStrike">
                <a:solidFill>
                  <a:srgbClr val="000000"/>
                </a:solidFill>
                <a:effectLst/>
                <a:latin typeface="-webkit-standard"/>
              </a:rPr>
              <a:t>And finally, everything culminates in a converged IT operating model that continuously and, ideally, automatically adapts to new requirements in the area of sustainability.</a:t>
            </a:r>
            <a:br>
              <a:rPr lang="en-GB" sz="2000"/>
            </a:br>
            <a:br>
              <a:rPr lang="en-GB" sz="2000"/>
            </a:br>
            <a:endParaRPr lang="de-DE" sz="1300" kern="0" noProof="0">
              <a:solidFill>
                <a:srgbClr val="717074">
                  <a:lumMod val="10000"/>
                </a:srgbClr>
              </a:solidFill>
              <a:cs typeface="Arial" panose="020B0604020202020204" pitchFamily="34" charset="0"/>
            </a:endParaRPr>
          </a:p>
        </p:txBody>
      </p:sp>
      <p:sp>
        <p:nvSpPr>
          <p:cNvPr id="4" name="Slide Number Placeholder 3"/>
          <p:cNvSpPr>
            <a:spLocks noGrp="1"/>
          </p:cNvSpPr>
          <p:nvPr>
            <p:ph type="sldNum" sz="quarter" idx="10"/>
          </p:nvPr>
        </p:nvSpPr>
        <p:spPr/>
        <p:txBody>
          <a:bodyPr/>
          <a:lstStyle/>
          <a:p>
            <a:pPr defTabSz="966612">
              <a:defRPr/>
            </a:pPr>
            <a:fld id="{9F4FBC3A-A12C-40F9-BB8D-BC30C7901396}" type="slidenum">
              <a:rPr lang="en-US">
                <a:solidFill>
                  <a:srgbClr val="717074"/>
                </a:solidFill>
                <a:latin typeface="Arial"/>
              </a:rPr>
              <a:pPr defTabSz="966612">
                <a:defRPr/>
              </a:pPr>
              <a:t>32</a:t>
            </a:fld>
            <a:endParaRPr lang="en-US">
              <a:solidFill>
                <a:srgbClr val="717074"/>
              </a:solidFill>
              <a:latin typeface="Arial"/>
            </a:endParaRPr>
          </a:p>
        </p:txBody>
      </p:sp>
    </p:spTree>
    <p:extLst>
      <p:ext uri="{BB962C8B-B14F-4D97-AF65-F5344CB8AC3E}">
        <p14:creationId xmlns:p14="http://schemas.microsoft.com/office/powerpoint/2010/main" val="1358911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83306" lvl="1"/>
            <a:endParaRPr lang="en-US" sz="1300" kern="0">
              <a:solidFill>
                <a:srgbClr val="717074">
                  <a:lumMod val="10000"/>
                </a:srgbClr>
              </a:solidFill>
              <a:cs typeface="Arial" panose="020B0604020202020204" pitchFamily="34" charset="0"/>
            </a:endParaRPr>
          </a:p>
        </p:txBody>
      </p:sp>
      <p:sp>
        <p:nvSpPr>
          <p:cNvPr id="4" name="Slide Number Placeholder 3"/>
          <p:cNvSpPr>
            <a:spLocks noGrp="1"/>
          </p:cNvSpPr>
          <p:nvPr>
            <p:ph type="sldNum" sz="quarter" idx="10"/>
          </p:nvPr>
        </p:nvSpPr>
        <p:spPr/>
        <p:txBody>
          <a:bodyPr/>
          <a:lstStyle/>
          <a:p>
            <a:pPr defTabSz="966612">
              <a:defRPr/>
            </a:pPr>
            <a:fld id="{9F4FBC3A-A12C-40F9-BB8D-BC30C7901396}" type="slidenum">
              <a:rPr lang="en-US">
                <a:solidFill>
                  <a:srgbClr val="717074"/>
                </a:solidFill>
                <a:latin typeface="Arial"/>
              </a:rPr>
              <a:pPr defTabSz="966612">
                <a:defRPr/>
              </a:pPr>
              <a:t>33</a:t>
            </a:fld>
            <a:endParaRPr lang="en-US">
              <a:solidFill>
                <a:srgbClr val="717074"/>
              </a:solidFill>
              <a:latin typeface="Arial"/>
            </a:endParaRPr>
          </a:p>
        </p:txBody>
      </p:sp>
    </p:spTree>
    <p:extLst>
      <p:ext uri="{BB962C8B-B14F-4D97-AF65-F5344CB8AC3E}">
        <p14:creationId xmlns:p14="http://schemas.microsoft.com/office/powerpoint/2010/main" val="2243005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err="1"/>
              <a:t>Greenscore + other indicators to assess whether the actions have the desired result.</a:t>
            </a:r>
          </a:p>
          <a:p>
            <a:r>
              <a:rPr lang="de-DE" noProof="0" err="1"/>
              <a:t>Composition of the Greenscore.</a:t>
            </a:r>
          </a:p>
          <a:p>
            <a:r>
              <a:rPr lang="de-DE" noProof="0" err="1"/>
              <a:t>Even with 100% green power, there are still areas to increase efficiency and sustainability.</a:t>
            </a:r>
            <a:endParaRPr lang="de-DE" noProof="0"/>
          </a:p>
        </p:txBody>
      </p:sp>
      <p:sp>
        <p:nvSpPr>
          <p:cNvPr id="4" name="Slide Number Placeholder 3"/>
          <p:cNvSpPr>
            <a:spLocks noGrp="1"/>
          </p:cNvSpPr>
          <p:nvPr>
            <p:ph type="sldNum" sz="quarter" idx="5"/>
          </p:nvPr>
        </p:nvSpPr>
        <p:spPr/>
        <p:txBody>
          <a:bodyPr/>
          <a:lstStyle/>
          <a:p>
            <a:fld id="{9F4FBC3A-A12C-40F9-BB8D-BC30C7901396}" type="slidenum">
              <a:rPr lang="en-US" smtClean="0"/>
              <a:pPr/>
              <a:t>34</a:t>
            </a:fld>
            <a:endParaRPr lang="en-US"/>
          </a:p>
        </p:txBody>
      </p:sp>
    </p:spTree>
    <p:extLst>
      <p:ext uri="{BB962C8B-B14F-4D97-AF65-F5344CB8AC3E}">
        <p14:creationId xmlns:p14="http://schemas.microsoft.com/office/powerpoint/2010/main" val="2792493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38</a:t>
            </a:fld>
            <a:endParaRPr lang="en-US"/>
          </a:p>
        </p:txBody>
      </p:sp>
    </p:spTree>
    <p:extLst>
      <p:ext uri="{BB962C8B-B14F-4D97-AF65-F5344CB8AC3E}">
        <p14:creationId xmlns:p14="http://schemas.microsoft.com/office/powerpoint/2010/main" val="2109381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42</a:t>
            </a:fld>
            <a:endParaRPr lang="en-US"/>
          </a:p>
        </p:txBody>
      </p:sp>
    </p:spTree>
    <p:extLst>
      <p:ext uri="{BB962C8B-B14F-4D97-AF65-F5344CB8AC3E}">
        <p14:creationId xmlns:p14="http://schemas.microsoft.com/office/powerpoint/2010/main" val="3287954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43</a:t>
            </a:fld>
            <a:endParaRPr lang="en-US"/>
          </a:p>
        </p:txBody>
      </p:sp>
    </p:spTree>
    <p:extLst>
      <p:ext uri="{BB962C8B-B14F-4D97-AF65-F5344CB8AC3E}">
        <p14:creationId xmlns:p14="http://schemas.microsoft.com/office/powerpoint/2010/main" val="3214446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a:p>
        </p:txBody>
      </p:sp>
      <p:sp>
        <p:nvSpPr>
          <p:cNvPr id="4" name="Slide Number Placeholder 3"/>
          <p:cNvSpPr>
            <a:spLocks noGrp="1"/>
          </p:cNvSpPr>
          <p:nvPr>
            <p:ph type="sldNum" sz="quarter" idx="10"/>
          </p:nvPr>
        </p:nvSpPr>
        <p:spPr/>
        <p:txBody>
          <a:bodyPr/>
          <a:lstStyle/>
          <a:p>
            <a:fld id="{9F4FBC3A-A12C-40F9-BB8D-BC30C7901396}" type="slidenum">
              <a:rPr lang="en-US" smtClean="0"/>
              <a:t>2</a:t>
            </a:fld>
            <a:endParaRPr lang="en-US"/>
          </a:p>
        </p:txBody>
      </p:sp>
    </p:spTree>
    <p:extLst>
      <p:ext uri="{BB962C8B-B14F-4D97-AF65-F5344CB8AC3E}">
        <p14:creationId xmlns:p14="http://schemas.microsoft.com/office/powerpoint/2010/main" val="3854488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One key area of investment for vRealize Operations is adding  new constraint driven predictive capacity analytics. This will also result in a reduced footprint of the product enabling us to scale to much higher sizes of deployment. These new analytics will feature a more accurate cloud aware projection algorithm. It will also help us surface up and visualize utilization with cost awareness as one along with cost aware optimization opportunities. This is key in today’s world of cloud where consumption and cost are two sides of the same coin.  We will also feature a unified experience for understand overall utilization, opportunities to optimize further and plan ahead for on prem, public and </a:t>
            </a:r>
            <a:r>
              <a:rPr lang="en-US" sz="1400" err="1"/>
              <a:t>VMc</a:t>
            </a:r>
            <a:r>
              <a:rPr lang="en-US" sz="1400"/>
              <a:t> clouds. Specific enhancements on the roadmap include:</a:t>
            </a:r>
          </a:p>
          <a:p>
            <a:pPr marL="285750" indent="-285750">
              <a:buFont typeface="Arial" panose="020B0604020202020204" pitchFamily="34" charset="0"/>
              <a:buChar char="•"/>
            </a:pPr>
            <a:r>
              <a:rPr lang="en-US"/>
              <a:t>Basic utilization overview, risk with cost visibility</a:t>
            </a:r>
          </a:p>
          <a:p>
            <a:pPr marL="285750" indent="-285750">
              <a:buFont typeface="Arial" panose="020B0604020202020204" pitchFamily="34" charset="0"/>
              <a:buChar char="•"/>
            </a:pPr>
            <a:r>
              <a:rPr lang="en-US"/>
              <a:t>Integrated workflows for overview, optimize and plan with cost visibility</a:t>
            </a:r>
          </a:p>
          <a:p>
            <a:pPr marL="285750" indent="-285750">
              <a:buFont typeface="Arial" panose="020B0604020202020204" pitchFamily="34" charset="0"/>
              <a:buChar char="•"/>
            </a:pPr>
            <a:r>
              <a:rPr lang="en-US" sz="1200"/>
              <a:t>Talk “business” with LOB’s</a:t>
            </a:r>
          </a:p>
          <a:p>
            <a:pPr marL="285750" indent="-285750">
              <a:buFont typeface="Arial" panose="020B0604020202020204" pitchFamily="34" charset="0"/>
              <a:buChar char="•"/>
            </a:pPr>
            <a:r>
              <a:rPr lang="en-US" sz="1200"/>
              <a:t>Get total cost of ownership (TCO) across both private and public clouds</a:t>
            </a:r>
          </a:p>
          <a:p>
            <a:pPr marL="285750" indent="-285750">
              <a:buFont typeface="Arial" panose="020B0604020202020204" pitchFamily="34" charset="0"/>
              <a:buChar char="•"/>
            </a:pPr>
            <a:r>
              <a:rPr lang="en-US" sz="1200"/>
              <a:t>Cost Savings Opportunity for better ROI</a:t>
            </a:r>
          </a:p>
          <a:p>
            <a:pPr marL="285750" indent="-285750">
              <a:buFont typeface="Arial" panose="020B0604020202020204" pitchFamily="34" charset="0"/>
              <a:buChar char="•"/>
            </a:pPr>
            <a:r>
              <a:rPr lang="en-US" sz="1200" err="1"/>
              <a:t>Showback</a:t>
            </a:r>
            <a:r>
              <a:rPr lang="en-US" sz="1200"/>
              <a:t> and Chargeback across groups, applications and LOBs</a:t>
            </a:r>
          </a:p>
          <a:p>
            <a:pPr marL="285750" indent="-285750">
              <a:buFont typeface="Arial" panose="020B0604020202020204" pitchFamily="34" charset="0"/>
              <a:buChar char="•"/>
            </a:pPr>
            <a:r>
              <a:rPr lang="en-US" sz="1200"/>
              <a:t>Cloud comparison across AWS, Azure, </a:t>
            </a:r>
            <a:r>
              <a:rPr lang="en-US" sz="1200" err="1"/>
              <a:t>vCloud</a:t>
            </a:r>
            <a:r>
              <a:rPr lang="en-US" sz="1200"/>
              <a:t> Air and custom cloud vendor</a:t>
            </a:r>
          </a:p>
          <a:p>
            <a:pPr marL="285750" indent="-285750">
              <a:buFont typeface="Arial" panose="020B0604020202020204" pitchFamily="34" charset="0"/>
              <a:buChar char="•"/>
            </a:pPr>
            <a:r>
              <a:rPr lang="en-US" sz="1200"/>
              <a:t>Procurement Planning to decide hardware to purchase (H1)</a:t>
            </a:r>
          </a:p>
          <a:p>
            <a:pPr marL="285750" indent="-285750">
              <a:buFont typeface="Arial" panose="020B0604020202020204" pitchFamily="34" charset="0"/>
              <a:buChar char="•"/>
            </a:pPr>
            <a:r>
              <a:rPr lang="en-US" sz="1200"/>
              <a:t>Public cloud monitoring for AWS and Azure (H1) at instance level</a:t>
            </a:r>
          </a:p>
          <a:p>
            <a:endParaRPr lang="en-US" sz="1400"/>
          </a:p>
          <a:p>
            <a:pPr marL="342797" indent="-342797">
              <a:lnSpc>
                <a:spcPct val="200000"/>
              </a:lnSpc>
              <a:buFont typeface="+mj-lt"/>
              <a:buAutoNum type="arabicPeriod"/>
            </a:pPr>
            <a:endParaRPr lang="en-US"/>
          </a:p>
        </p:txBody>
      </p:sp>
      <p:sp>
        <p:nvSpPr>
          <p:cNvPr id="4" name="Slide Number Placeholder 3"/>
          <p:cNvSpPr>
            <a:spLocks noGrp="1"/>
          </p:cNvSpPr>
          <p:nvPr>
            <p:ph type="sldNum" sz="quarter" idx="10"/>
          </p:nvPr>
        </p:nvSpPr>
        <p:spPr/>
        <p:txBody>
          <a:bodyPr/>
          <a:lstStyle/>
          <a:p>
            <a:fld id="{9F4FBC3A-A12C-40F9-BB8D-BC30C7901396}" type="slidenum">
              <a:rPr lang="en-US">
                <a:solidFill>
                  <a:srgbClr val="717074"/>
                </a:solidFill>
                <a:latin typeface="Arial"/>
              </a:rPr>
              <a:pPr/>
              <a:t>5</a:t>
            </a:fld>
            <a:endParaRPr lang="en-US">
              <a:solidFill>
                <a:srgbClr val="717074"/>
              </a:solidFill>
              <a:latin typeface="Arial"/>
            </a:endParaRPr>
          </a:p>
        </p:txBody>
      </p:sp>
    </p:spTree>
    <p:extLst>
      <p:ext uri="{BB962C8B-B14F-4D97-AF65-F5344CB8AC3E}">
        <p14:creationId xmlns:p14="http://schemas.microsoft.com/office/powerpoint/2010/main" val="95433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1200"/>
              </a:spcAft>
              <a:buClrTx/>
              <a:buSzTx/>
              <a:buFontTx/>
              <a:buNone/>
              <a:tabLst/>
              <a:defRPr/>
            </a:pPr>
            <a:r>
              <a:rPr lang="en-US" sz="1200" dirty="0"/>
              <a:t>Aria operations capacity analysisys in based on </a:t>
            </a:r>
            <a:r>
              <a:rPr lang="en-US" dirty="0"/>
              <a:t>“Forward-Looking” Analytics Engine, that is capable to provide </a:t>
            </a:r>
            <a:r>
              <a:rPr lang="en-US" sz="1200" dirty="0"/>
              <a:t>Real-Time Predictive Capacity Analytics.  </a:t>
            </a:r>
          </a:p>
          <a:p>
            <a:pPr marL="457200" marR="0" lvl="1" indent="0" algn="l" defTabSz="914400" rtl="0" eaLnBrk="1" fontAlgn="auto" latinLnBrk="0" hangingPunct="1">
              <a:lnSpc>
                <a:spcPct val="100000"/>
              </a:lnSpc>
              <a:spcBef>
                <a:spcPts val="0"/>
              </a:spcBef>
              <a:spcAft>
                <a:spcPts val="1200"/>
              </a:spcAft>
              <a:buClrTx/>
              <a:buSzTx/>
              <a:buFontTx/>
              <a:buNone/>
              <a:tabLst/>
              <a:defRPr/>
            </a:pPr>
            <a:r>
              <a:rPr lang="en-US" sz="1200" dirty="0"/>
              <a:t>It’s based on industry-standard statistical analysis model of demand behavior</a:t>
            </a:r>
          </a:p>
          <a:p>
            <a:endParaRPr lang="en-GB"/>
          </a:p>
        </p:txBody>
      </p:sp>
      <p:sp>
        <p:nvSpPr>
          <p:cNvPr id="4" name="Slide Number Placeholder 3"/>
          <p:cNvSpPr>
            <a:spLocks noGrp="1"/>
          </p:cNvSpPr>
          <p:nvPr>
            <p:ph type="sldNum" sz="quarter" idx="5"/>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3410856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a:solidFill>
                  <a:srgbClr val="565656"/>
                </a:solidFill>
                <a:effectLst/>
                <a:latin typeface="Metropolis" pitchFamily="2" charset="77"/>
              </a:rPr>
              <a:t>The Capacity Buffer element determines how much extra headroom you have and ensures that you have extra space for growth inside the cluster when required. The value of the usable capacity reduces by the buffer amount that you specify</a:t>
            </a:r>
            <a:endParaRPr lang="en-GB"/>
          </a:p>
        </p:txBody>
      </p:sp>
      <p:sp>
        <p:nvSpPr>
          <p:cNvPr id="4" name="Slide Number Placeholder 3"/>
          <p:cNvSpPr>
            <a:spLocks noGrp="1"/>
          </p:cNvSpPr>
          <p:nvPr>
            <p:ph type="sldNum" sz="quarter" idx="5"/>
          </p:nvPr>
        </p:nvSpPr>
        <p:spPr/>
        <p:txBody>
          <a:bodyPr/>
          <a:lstStyle/>
          <a:p>
            <a:fld id="{9F4FBC3A-A12C-40F9-BB8D-BC30C7901396}" type="slidenum">
              <a:rPr lang="en-US" smtClean="0"/>
              <a:pPr/>
              <a:t>8</a:t>
            </a:fld>
            <a:endParaRPr lang="en-US"/>
          </a:p>
        </p:txBody>
      </p:sp>
    </p:spTree>
    <p:extLst>
      <p:ext uri="{BB962C8B-B14F-4D97-AF65-F5344CB8AC3E}">
        <p14:creationId xmlns:p14="http://schemas.microsoft.com/office/powerpoint/2010/main" val="3298610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One key area of investment for vRealize Operations is adding  new constraint driven predictive capacity analytics. This will also result in a reduced footprint of the product enabling us to scale to much higher sizes of deployment. These new analytics will feature a more accurate cloud aware projection algorithm. It will also help us surface up and visualize utilization with cost awareness as one along with cost aware optimization opportunities. This is key in today’s world of cloud where consumption and cost are two sides of the same coin.  We will also feature a unified experience for understand overall utilization, opportunities to optimize further and plan ahead for on </a:t>
            </a:r>
            <a:r>
              <a:rPr lang="en-US" sz="1400" err="1"/>
              <a:t>prem</a:t>
            </a:r>
            <a:r>
              <a:rPr lang="en-US" sz="1400"/>
              <a:t>, public and </a:t>
            </a:r>
            <a:r>
              <a:rPr lang="en-US" sz="1400" err="1"/>
              <a:t>VMc</a:t>
            </a:r>
            <a:r>
              <a:rPr lang="en-US" sz="1400"/>
              <a:t> clouds. </a:t>
            </a:r>
          </a:p>
          <a:p>
            <a:pPr marL="342797" indent="-342797">
              <a:lnSpc>
                <a:spcPct val="200000"/>
              </a:lnSpc>
              <a:buFont typeface="+mj-lt"/>
              <a:buAutoNum type="arabicPeriod"/>
            </a:pPr>
            <a:endParaRPr lang="en-US"/>
          </a:p>
        </p:txBody>
      </p:sp>
      <p:sp>
        <p:nvSpPr>
          <p:cNvPr id="4" name="Slide Number Placeholder 3"/>
          <p:cNvSpPr>
            <a:spLocks noGrp="1"/>
          </p:cNvSpPr>
          <p:nvPr>
            <p:ph type="sldNum" sz="quarter" idx="10"/>
          </p:nvPr>
        </p:nvSpPr>
        <p:spPr/>
        <p:txBody>
          <a:bodyPr/>
          <a:lstStyle/>
          <a:p>
            <a:fld id="{9F4FBC3A-A12C-40F9-BB8D-BC30C7901396}" type="slidenum">
              <a:rPr lang="en-US">
                <a:solidFill>
                  <a:srgbClr val="717074"/>
                </a:solidFill>
                <a:latin typeface="Arial"/>
              </a:rPr>
              <a:pPr/>
              <a:t>11</a:t>
            </a:fld>
            <a:endParaRPr lang="en-US">
              <a:solidFill>
                <a:srgbClr val="717074"/>
              </a:solidFill>
              <a:latin typeface="Arial"/>
            </a:endParaRPr>
          </a:p>
        </p:txBody>
      </p:sp>
    </p:spTree>
    <p:extLst>
      <p:ext uri="{BB962C8B-B14F-4D97-AF65-F5344CB8AC3E}">
        <p14:creationId xmlns:p14="http://schemas.microsoft.com/office/powerpoint/2010/main" val="407214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1"/>
                </a:solidFill>
              </a:rPr>
              <a:t>Recommended Size </a:t>
            </a:r>
            <a:r>
              <a:rPr lang="en-US" dirty="0"/>
              <a:t>is generated by the capacity engine, but it is artificially capped </a:t>
            </a:r>
            <a:r>
              <a:rPr lang="en-US"/>
              <a:t>by VMware Aria </a:t>
            </a:r>
            <a:r>
              <a:rPr lang="en-US" dirty="0"/>
              <a:t>Operations to keep the recommendations conservative</a:t>
            </a:r>
          </a:p>
          <a:p>
            <a:endParaRPr lang="en-US" sz="800" dirty="0"/>
          </a:p>
          <a:p>
            <a:r>
              <a:rPr lang="en-US" b="1" dirty="0">
                <a:solidFill>
                  <a:schemeClr val="accent1"/>
                </a:solidFill>
              </a:rPr>
              <a:t>Oversized Recommended Size </a:t>
            </a:r>
            <a:r>
              <a:rPr lang="en-US" dirty="0"/>
              <a:t>is capped at 50% of the currently allocated resources</a:t>
            </a:r>
          </a:p>
          <a:p>
            <a:r>
              <a:rPr lang="en-US" b="1" dirty="0">
                <a:solidFill>
                  <a:schemeClr val="accent1"/>
                </a:solidFill>
              </a:rPr>
              <a:t>Oversized Example:</a:t>
            </a:r>
          </a:p>
          <a:p>
            <a:pPr lvl="1"/>
            <a:r>
              <a:rPr lang="en-US" dirty="0"/>
              <a:t>A VM is configured with 8 vCPUs and historically has never used more than 10% CPU.  Instead of recommending reclaiming 7 vCPUs, the recommendation is capped to reclaiming 4 vCPUs.</a:t>
            </a:r>
          </a:p>
          <a:p>
            <a:endParaRPr lang="en-US" sz="800" b="1" dirty="0">
              <a:solidFill>
                <a:schemeClr val="accent1"/>
              </a:solidFill>
            </a:endParaRPr>
          </a:p>
          <a:p>
            <a:r>
              <a:rPr lang="en-US" b="1" dirty="0">
                <a:solidFill>
                  <a:schemeClr val="accent1"/>
                </a:solidFill>
              </a:rPr>
              <a:t>Undersized Recommended Size </a:t>
            </a:r>
            <a:r>
              <a:rPr lang="en-US" dirty="0"/>
              <a:t>is capped at 100% of the currently allocated resource</a:t>
            </a:r>
          </a:p>
          <a:p>
            <a:r>
              <a:rPr lang="en-US" b="1" dirty="0">
                <a:solidFill>
                  <a:schemeClr val="accent1"/>
                </a:solidFill>
              </a:rPr>
              <a:t>Undersized Example</a:t>
            </a:r>
            <a:r>
              <a:rPr lang="en-US" dirty="0"/>
              <a:t>:</a:t>
            </a:r>
            <a:endParaRPr lang="en-US" b="1" dirty="0">
              <a:solidFill>
                <a:schemeClr val="accent1"/>
              </a:solidFill>
            </a:endParaRPr>
          </a:p>
          <a:p>
            <a:pPr lvl="1"/>
            <a:r>
              <a:rPr lang="en-US" dirty="0"/>
              <a:t>A VM is configured with 4 vCPUs and historically has been constantly running very hot.  Instead of recommending adding 8 vCPUs, the recommendation is capped at adding 4 vCPUs.</a:t>
            </a:r>
          </a:p>
          <a:p>
            <a:endParaRPr lang="en-GB"/>
          </a:p>
        </p:txBody>
      </p:sp>
      <p:sp>
        <p:nvSpPr>
          <p:cNvPr id="4" name="Slide Number Placeholder 3"/>
          <p:cNvSpPr>
            <a:spLocks noGrp="1"/>
          </p:cNvSpPr>
          <p:nvPr>
            <p:ph type="sldNum" sz="quarter" idx="5"/>
          </p:nvPr>
        </p:nvSpPr>
        <p:spPr/>
        <p:txBody>
          <a:bodyPr/>
          <a:lstStyle/>
          <a:p>
            <a:fld id="{9F4FBC3A-A12C-40F9-BB8D-BC30C7901396}" type="slidenum">
              <a:rPr lang="en-US" smtClean="0"/>
              <a:pPr/>
              <a:t>14</a:t>
            </a:fld>
            <a:endParaRPr lang="en-US"/>
          </a:p>
        </p:txBody>
      </p:sp>
    </p:spTree>
    <p:extLst>
      <p:ext uri="{BB962C8B-B14F-4D97-AF65-F5344CB8AC3E}">
        <p14:creationId xmlns:p14="http://schemas.microsoft.com/office/powerpoint/2010/main" val="138475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797" indent="-342797">
              <a:lnSpc>
                <a:spcPct val="90000"/>
              </a:lnSpc>
              <a:buFont typeface="Arial" charset="0"/>
              <a:buChar char="•"/>
            </a:pPr>
            <a:endParaRPr lang="en-US" sz="1600">
              <a:solidFill>
                <a:srgbClr val="717074"/>
              </a:solidFill>
            </a:endParaRPr>
          </a:p>
          <a:p>
            <a:pPr marL="342797" indent="-342797">
              <a:lnSpc>
                <a:spcPct val="90000"/>
              </a:lnSpc>
              <a:buFont typeface="Arial" charset="0"/>
              <a:buChar char="•"/>
            </a:pPr>
            <a:endParaRPr lang="en-US" sz="1600">
              <a:solidFill>
                <a:srgbClr val="717074"/>
              </a:solidFill>
            </a:endParaRPr>
          </a:p>
          <a:p>
            <a:pPr marL="342797" indent="-342797">
              <a:lnSpc>
                <a:spcPct val="90000"/>
              </a:lnSpc>
              <a:buFont typeface="Arial" charset="0"/>
              <a:buChar char="•"/>
            </a:pPr>
            <a:r>
              <a:rPr lang="en-US" sz="1600">
                <a:solidFill>
                  <a:srgbClr val="717074"/>
                </a:solidFill>
              </a:rPr>
              <a:t>Recommendation on hardware procurement: Based on the hardware footprint, recommendations on number of servers, blades to be procured along with cost</a:t>
            </a:r>
            <a:br>
              <a:rPr lang="en-US" sz="1600">
                <a:solidFill>
                  <a:srgbClr val="717074"/>
                </a:solidFill>
              </a:rPr>
            </a:br>
            <a:endParaRPr lang="en-US" sz="1600">
              <a:solidFill>
                <a:srgbClr val="717074"/>
              </a:solidFill>
            </a:endParaRPr>
          </a:p>
          <a:p>
            <a:pPr marL="342797" indent="-342797">
              <a:lnSpc>
                <a:spcPct val="90000"/>
              </a:lnSpc>
              <a:buFont typeface="Arial" charset="0"/>
              <a:buChar char="•"/>
            </a:pPr>
            <a:r>
              <a:rPr lang="en-US" sz="1600">
                <a:solidFill>
                  <a:srgbClr val="717074"/>
                </a:solidFill>
              </a:rPr>
              <a:t>Potential Impact of adding new capacity: Impact on capacity and time remaining if new hardware is added to the clusters</a:t>
            </a:r>
          </a:p>
          <a:p>
            <a:pPr marL="342797" indent="-342797">
              <a:lnSpc>
                <a:spcPct val="90000"/>
              </a:lnSpc>
              <a:buFont typeface="Arial" charset="0"/>
              <a:buChar char="•"/>
            </a:pPr>
            <a:endParaRPr lang="en-US" sz="1600">
              <a:solidFill>
                <a:srgbClr val="717074"/>
              </a:solidFill>
            </a:endParaRPr>
          </a:p>
          <a:p>
            <a:pPr marL="342797" indent="-342797">
              <a:lnSpc>
                <a:spcPct val="90000"/>
              </a:lnSpc>
              <a:buFont typeface="Arial" charset="0"/>
              <a:buChar char="•"/>
            </a:pPr>
            <a:endParaRPr lang="en-US" sz="1600" b="1">
              <a:solidFill>
                <a:srgbClr val="0095D3"/>
              </a:solidFill>
            </a:endParaRPr>
          </a:p>
          <a:p>
            <a:pPr>
              <a:lnSpc>
                <a:spcPct val="90000"/>
              </a:lnSpc>
            </a:pPr>
            <a:br>
              <a:rPr lang="en-US" sz="1400">
                <a:solidFill>
                  <a:srgbClr val="717074"/>
                </a:solidFill>
              </a:rPr>
            </a:br>
            <a:endParaRPr lang="en-US" sz="1600">
              <a:solidFill>
                <a:srgbClr val="717074"/>
              </a:solidFill>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solidFill>
                  <a:srgbClr val="717074"/>
                </a:solidFill>
                <a:latin typeface="Arial"/>
              </a:rPr>
              <a:pPr/>
              <a:t>21</a:t>
            </a:fld>
            <a:endParaRPr lang="en-US">
              <a:solidFill>
                <a:srgbClr val="717074"/>
              </a:solidFill>
              <a:latin typeface="Arial"/>
            </a:endParaRPr>
          </a:p>
        </p:txBody>
      </p:sp>
    </p:spTree>
    <p:extLst>
      <p:ext uri="{BB962C8B-B14F-4D97-AF65-F5344CB8AC3E}">
        <p14:creationId xmlns:p14="http://schemas.microsoft.com/office/powerpoint/2010/main" val="685369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970901C-5C85-4D32-8323-FD60B9A4027B}" type="slidenum">
              <a:rPr lang="en-IN" smtClean="0"/>
              <a:t>22</a:t>
            </a:fld>
            <a:endParaRPr lang="en-IN"/>
          </a:p>
        </p:txBody>
      </p:sp>
    </p:spTree>
    <p:extLst>
      <p:ext uri="{BB962C8B-B14F-4D97-AF65-F5344CB8AC3E}">
        <p14:creationId xmlns:p14="http://schemas.microsoft.com/office/powerpoint/2010/main" val="1773267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7038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86473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12945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353741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1671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3185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3194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tx1"/>
                </a:solidFill>
                <a:latin typeface="+mj-lt"/>
                <a:ea typeface="Verdana" panose="020B0604030504040204" pitchFamily="34" charset="0"/>
                <a:cs typeface="Verdana" panose="020B0604030504040204" pitchFamily="34" charset="0"/>
              </a:rPr>
              <a:t>Confidential   </a:t>
            </a:r>
            <a:r>
              <a:rPr lang="en-US" sz="800">
                <a:solidFill>
                  <a:schemeClr val="tx1"/>
                </a:solidFill>
                <a:latin typeface="+mj-lt"/>
                <a:ea typeface="Verdana" panose="020B0604030504040204" pitchFamily="34" charset="0"/>
                <a:cs typeface="Arial" panose="020B0604020202020204" pitchFamily="34" charset="0"/>
              </a:rPr>
              <a:t>│</a:t>
            </a:r>
            <a:r>
              <a:rPr lang="en-US" sz="80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4"/>
                </a:solidFill>
              </a:defRPr>
            </a:lvl1pPr>
          </a:lstStyle>
          <a:p>
            <a:pPr lvl="0"/>
            <a:r>
              <a:rPr lang="en-US"/>
              <a:t>Source Name</a:t>
            </a:r>
          </a:p>
        </p:txBody>
      </p:sp>
    </p:spTree>
    <p:extLst>
      <p:ext uri="{BB962C8B-B14F-4D97-AF65-F5344CB8AC3E}">
        <p14:creationId xmlns:p14="http://schemas.microsoft.com/office/powerpoint/2010/main" val="14718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111529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0421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44704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113121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gr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219957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Tree>
    <p:extLst>
      <p:ext uri="{BB962C8B-B14F-4D97-AF65-F5344CB8AC3E}">
        <p14:creationId xmlns:p14="http://schemas.microsoft.com/office/powerpoint/2010/main" val="401389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90" r:id="rId13"/>
    <p:sldLayoutId id="2147483991" r:id="rId14"/>
    <p:sldLayoutId id="2147483992" r:id="rId15"/>
    <p:sldLayoutId id="2147483993" r:id="rId16"/>
    <p:sldLayoutId id="2147483994" r:id="rId17"/>
    <p:sldLayoutId id="214748399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 id="2147483971" r:id="rId34"/>
    <p:sldLayoutId id="2147483972" r:id="rId35"/>
    <p:sldLayoutId id="2147483973" r:id="rId36"/>
    <p:sldLayoutId id="2147483974" r:id="rId37"/>
    <p:sldLayoutId id="2147483975" r:id="rId38"/>
    <p:sldLayoutId id="2147483976" r:id="rId39"/>
    <p:sldLayoutId id="2147483977" r:id="rId40"/>
    <p:sldLayoutId id="2147483978" r:id="rId41"/>
    <p:sldLayoutId id="2147483979" r:id="rId42"/>
    <p:sldLayoutId id="2147483980" r:id="rId43"/>
    <p:sldLayoutId id="2147483981" r:id="rId44"/>
    <p:sldLayoutId id="2147483982" r:id="rId45"/>
    <p:sldLayoutId id="2147483983" r:id="rId46"/>
    <p:sldLayoutId id="2147483984" r:id="rId47"/>
    <p:sldLayoutId id="2147483985" r:id="rId48"/>
    <p:sldLayoutId id="2147483997"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39.svg"/><Relationship Id="rId21" Type="http://schemas.openxmlformats.org/officeDocument/2006/relationships/image" Target="../media/image57.pn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5" Type="http://schemas.openxmlformats.org/officeDocument/2006/relationships/image" Target="../media/image61.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56.svg"/><Relationship Id="rId29" Type="http://schemas.openxmlformats.org/officeDocument/2006/relationships/image" Target="../media/image65.png"/><Relationship Id="rId1" Type="http://schemas.openxmlformats.org/officeDocument/2006/relationships/slideLayout" Target="../slideLayouts/slideLayout20.xml"/><Relationship Id="rId6" Type="http://schemas.openxmlformats.org/officeDocument/2006/relationships/image" Target="../media/image42.png"/><Relationship Id="rId11" Type="http://schemas.openxmlformats.org/officeDocument/2006/relationships/image" Target="../media/image47.svg"/><Relationship Id="rId24" Type="http://schemas.openxmlformats.org/officeDocument/2006/relationships/image" Target="../media/image60.png"/><Relationship Id="rId5" Type="http://schemas.openxmlformats.org/officeDocument/2006/relationships/image" Target="../media/image41.svg"/><Relationship Id="rId15" Type="http://schemas.openxmlformats.org/officeDocument/2006/relationships/image" Target="../media/image51.svg"/><Relationship Id="rId23" Type="http://schemas.openxmlformats.org/officeDocument/2006/relationships/image" Target="../media/image59.png"/><Relationship Id="rId28" Type="http://schemas.openxmlformats.org/officeDocument/2006/relationships/image" Target="../media/image64.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hyperlink" Target="https://www.iso.org/standard/63451.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diagramColors" Target="../diagrams/colors1.xml"/><Relationship Id="rId11" Type="http://schemas.openxmlformats.org/officeDocument/2006/relationships/image" Target="../media/image86.jpeg"/><Relationship Id="rId5" Type="http://schemas.openxmlformats.org/officeDocument/2006/relationships/diagramQuickStyle" Target="../diagrams/quickStyle1.xml"/><Relationship Id="rId10" Type="http://schemas.openxmlformats.org/officeDocument/2006/relationships/image" Target="../media/image85.jpeg"/><Relationship Id="rId4" Type="http://schemas.openxmlformats.org/officeDocument/2006/relationships/diagramLayout" Target="../diagrams/layout1.xml"/><Relationship Id="rId9" Type="http://schemas.openxmlformats.org/officeDocument/2006/relationships/image" Target="../media/image8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5.xml"/><Relationship Id="rId1" Type="http://schemas.openxmlformats.org/officeDocument/2006/relationships/themeOverride" Target="../theme/themeOverride1.xml"/><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 Id="rId5" Type="http://schemas.openxmlformats.org/officeDocument/2006/relationships/image" Target="../media/image27.sv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E38-05F6-9111-F062-2F615BE259A1}"/>
              </a:ext>
            </a:extLst>
          </p:cNvPr>
          <p:cNvSpPr>
            <a:spLocks noGrp="1"/>
          </p:cNvSpPr>
          <p:nvPr>
            <p:ph type="title"/>
          </p:nvPr>
        </p:nvSpPr>
        <p:spPr/>
        <p:txBody>
          <a:bodyPr/>
          <a:lstStyle/>
          <a:p>
            <a:r>
              <a:rPr lang="en-US"/>
              <a:t>VMware Aria™ Operations</a:t>
            </a:r>
          </a:p>
        </p:txBody>
      </p:sp>
      <p:sp>
        <p:nvSpPr>
          <p:cNvPr id="3" name="Subtitle 2">
            <a:extLst>
              <a:ext uri="{FF2B5EF4-FFF2-40B4-BE49-F238E27FC236}">
                <a16:creationId xmlns:a16="http://schemas.microsoft.com/office/drawing/2014/main" id="{EE7EB02F-6C45-B273-2059-28687CC7F4C2}"/>
              </a:ext>
            </a:extLst>
          </p:cNvPr>
          <p:cNvSpPr>
            <a:spLocks noGrp="1"/>
          </p:cNvSpPr>
          <p:nvPr>
            <p:ph type="subTitle" idx="10"/>
          </p:nvPr>
        </p:nvSpPr>
        <p:spPr/>
        <p:txBody>
          <a:bodyPr/>
          <a:lstStyle/>
          <a:p>
            <a:r>
              <a:rPr lang="en-US" b="1" dirty="0"/>
              <a:t>Drive Capacity Planning, Sustainability &amp; Cost Management</a:t>
            </a:r>
          </a:p>
        </p:txBody>
      </p:sp>
      <p:sp>
        <p:nvSpPr>
          <p:cNvPr id="5" name="Text Placeholder 4">
            <a:extLst>
              <a:ext uri="{FF2B5EF4-FFF2-40B4-BE49-F238E27FC236}">
                <a16:creationId xmlns:a16="http://schemas.microsoft.com/office/drawing/2014/main" id="{160324B7-B2D5-6AC6-F0AC-BEE04810BA91}"/>
              </a:ext>
            </a:extLst>
          </p:cNvPr>
          <p:cNvSpPr>
            <a:spLocks noGrp="1"/>
          </p:cNvSpPr>
          <p:nvPr>
            <p:ph type="body" sz="quarter" idx="12"/>
          </p:nvPr>
        </p:nvSpPr>
        <p:spPr/>
        <p:txBody>
          <a:bodyPr/>
          <a:lstStyle/>
          <a:p>
            <a:r>
              <a:rPr lang="en-US" dirty="0"/>
              <a:t>Senior Solution Architect – Multi-Cloud Management</a:t>
            </a:r>
          </a:p>
        </p:txBody>
      </p:sp>
      <p:sp>
        <p:nvSpPr>
          <p:cNvPr id="6" name="Text Placeholder 5">
            <a:extLst>
              <a:ext uri="{FF2B5EF4-FFF2-40B4-BE49-F238E27FC236}">
                <a16:creationId xmlns:a16="http://schemas.microsoft.com/office/drawing/2014/main" id="{EAF575B9-DCEB-F03E-0EBA-BC4C23495D40}"/>
              </a:ext>
            </a:extLst>
          </p:cNvPr>
          <p:cNvSpPr>
            <a:spLocks noGrp="1"/>
          </p:cNvSpPr>
          <p:nvPr>
            <p:ph type="body" sz="quarter" idx="14"/>
          </p:nvPr>
        </p:nvSpPr>
        <p:spPr/>
        <p:txBody>
          <a:bodyPr/>
          <a:lstStyle/>
          <a:p>
            <a:r>
              <a:rPr lang="fr-FR" dirty="0"/>
              <a:t>May 2023</a:t>
            </a:r>
            <a:endParaRPr lang="en-US" dirty="0"/>
          </a:p>
        </p:txBody>
      </p:sp>
      <p:sp>
        <p:nvSpPr>
          <p:cNvPr id="12" name="Text Placeholder 11">
            <a:extLst>
              <a:ext uri="{FF2B5EF4-FFF2-40B4-BE49-F238E27FC236}">
                <a16:creationId xmlns:a16="http://schemas.microsoft.com/office/drawing/2014/main" id="{495D34A0-02EA-47C4-7092-A75273395D16}"/>
              </a:ext>
            </a:extLst>
          </p:cNvPr>
          <p:cNvSpPr>
            <a:spLocks noGrp="1"/>
          </p:cNvSpPr>
          <p:nvPr>
            <p:ph type="body" sz="quarter" idx="11"/>
          </p:nvPr>
        </p:nvSpPr>
        <p:spPr/>
        <p:txBody>
          <a:bodyPr/>
          <a:lstStyle/>
          <a:p>
            <a:r>
              <a:rPr lang="en-US" dirty="0"/>
              <a:t>Kate Rychlik</a:t>
            </a:r>
          </a:p>
        </p:txBody>
      </p:sp>
    </p:spTree>
    <p:extLst>
      <p:ext uri="{BB962C8B-B14F-4D97-AF65-F5344CB8AC3E}">
        <p14:creationId xmlns:p14="http://schemas.microsoft.com/office/powerpoint/2010/main" val="2517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0FC50-AE56-4FCA-8A9E-00D503DAC6FC}"/>
              </a:ext>
            </a:extLst>
          </p:cNvPr>
          <p:cNvSpPr>
            <a:spLocks noGrp="1"/>
          </p:cNvSpPr>
          <p:nvPr>
            <p:ph type="title"/>
          </p:nvPr>
        </p:nvSpPr>
        <p:spPr/>
        <p:txBody>
          <a:bodyPr/>
          <a:lstStyle/>
          <a:p>
            <a:r>
              <a:rPr lang="en-US"/>
              <a:t>Reclaim</a:t>
            </a:r>
          </a:p>
        </p:txBody>
      </p:sp>
      <p:sp>
        <p:nvSpPr>
          <p:cNvPr id="3" name="Subtitle 2">
            <a:extLst>
              <a:ext uri="{FF2B5EF4-FFF2-40B4-BE49-F238E27FC236}">
                <a16:creationId xmlns:a16="http://schemas.microsoft.com/office/drawing/2014/main" id="{93A79896-787E-471F-B2C4-6A46455953D9}"/>
              </a:ext>
            </a:extLst>
          </p:cNvPr>
          <p:cNvSpPr>
            <a:spLocks noGrp="1"/>
          </p:cNvSpPr>
          <p:nvPr>
            <p:ph type="subTitle" idx="10"/>
          </p:nvPr>
        </p:nvSpPr>
        <p:spPr/>
        <p:txBody>
          <a:bodyPr/>
          <a:lstStyle/>
          <a:p>
            <a:r>
              <a:rPr lang="en-US" dirty="0"/>
              <a:t>Reduce waste</a:t>
            </a:r>
          </a:p>
        </p:txBody>
      </p:sp>
      <p:pic>
        <p:nvPicPr>
          <p:cNvPr id="2" name="Picture 1">
            <a:extLst>
              <a:ext uri="{FF2B5EF4-FFF2-40B4-BE49-F238E27FC236}">
                <a16:creationId xmlns:a16="http://schemas.microsoft.com/office/drawing/2014/main" id="{E54C14E4-645E-EF86-5FDB-B056C683D117}"/>
              </a:ext>
            </a:extLst>
          </p:cNvPr>
          <p:cNvPicPr>
            <a:picLocks noChangeAspect="1"/>
          </p:cNvPicPr>
          <p:nvPr/>
        </p:nvPicPr>
        <p:blipFill>
          <a:blip r:embed="rId2"/>
          <a:stretch>
            <a:fillRect/>
          </a:stretch>
        </p:blipFill>
        <p:spPr>
          <a:xfrm>
            <a:off x="5267739" y="1639486"/>
            <a:ext cx="6011586" cy="4499841"/>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DB55AE73-3AC9-AB71-C198-6EC45B9732D3}"/>
              </a:ext>
            </a:extLst>
          </p:cNvPr>
          <p:cNvSpPr/>
          <p:nvPr/>
        </p:nvSpPr>
        <p:spPr>
          <a:xfrm>
            <a:off x="6758609" y="3743739"/>
            <a:ext cx="1563757" cy="1106556"/>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86730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31EC47-CEEC-4597-A3E1-D90B367A32F2}"/>
              </a:ext>
            </a:extLst>
          </p:cNvPr>
          <p:cNvPicPr>
            <a:picLocks noChangeAspect="1"/>
          </p:cNvPicPr>
          <p:nvPr/>
        </p:nvPicPr>
        <p:blipFill>
          <a:blip r:embed="rId3"/>
          <a:stretch>
            <a:fillRect/>
          </a:stretch>
        </p:blipFill>
        <p:spPr>
          <a:xfrm>
            <a:off x="339634" y="1094979"/>
            <a:ext cx="6750788" cy="3416061"/>
          </a:xfrm>
          <a:prstGeom prst="rect">
            <a:avLst/>
          </a:prstGeom>
        </p:spPr>
      </p:pic>
      <p:sp>
        <p:nvSpPr>
          <p:cNvPr id="12" name="TextBox 11"/>
          <p:cNvSpPr txBox="1"/>
          <p:nvPr/>
        </p:nvSpPr>
        <p:spPr>
          <a:xfrm>
            <a:off x="7376160" y="1094979"/>
            <a:ext cx="4580709" cy="5466076"/>
          </a:xfrm>
          <a:prstGeom prst="rect">
            <a:avLst/>
          </a:prstGeom>
          <a:noFill/>
        </p:spPr>
        <p:txBody>
          <a:bodyPr wrap="square" lIns="0" tIns="0" rIns="0" bIns="0" rtlCol="0">
            <a:noAutofit/>
          </a:bodyPr>
          <a:lstStyle/>
          <a:p>
            <a:r>
              <a:rPr lang="en-US" sz="1600" b="1">
                <a:solidFill>
                  <a:schemeClr val="accent1"/>
                </a:solidFill>
              </a:rPr>
              <a:t>Define Business Intent for Reclamation: </a:t>
            </a:r>
          </a:p>
          <a:p>
            <a:pPr marL="285750" indent="-285750">
              <a:buFont typeface="Arial" panose="020B0604020202020204" pitchFamily="34" charset="0"/>
              <a:buChar char="•"/>
            </a:pPr>
            <a:r>
              <a:rPr lang="en-US" sz="1600">
                <a:solidFill>
                  <a:srgbClr val="717074"/>
                </a:solidFill>
              </a:rPr>
              <a:t>Turn on or off cost savings on this dashboard. </a:t>
            </a:r>
          </a:p>
          <a:p>
            <a:pPr marL="285750" indent="-285750">
              <a:buFont typeface="Arial" panose="020B0604020202020204" pitchFamily="34" charset="0"/>
              <a:buChar char="•"/>
            </a:pPr>
            <a:r>
              <a:rPr lang="en-US" sz="1600">
                <a:solidFill>
                  <a:srgbClr val="717074"/>
                </a:solidFill>
              </a:rPr>
              <a:t>Specify your desired time requirements for reclamation</a:t>
            </a:r>
            <a:endParaRPr lang="en-US" sz="1600" b="1">
              <a:solidFill>
                <a:srgbClr val="717074"/>
              </a:solidFill>
            </a:endParaRPr>
          </a:p>
          <a:p>
            <a:endParaRPr lang="en-US" sz="1600" b="1">
              <a:solidFill>
                <a:schemeClr val="accent1"/>
              </a:solidFill>
            </a:endParaRPr>
          </a:p>
          <a:p>
            <a:r>
              <a:rPr lang="en-US" sz="1600" b="1">
                <a:solidFill>
                  <a:schemeClr val="accent1"/>
                </a:solidFill>
              </a:rPr>
              <a:t>Powered Off VMs</a:t>
            </a:r>
          </a:p>
          <a:p>
            <a:pPr marL="285750" indent="-285750">
              <a:buFont typeface="Arial" panose="020B0604020202020204" pitchFamily="34" charset="0"/>
              <a:buChar char="•"/>
            </a:pPr>
            <a:r>
              <a:rPr lang="en-US" sz="1600">
                <a:solidFill>
                  <a:srgbClr val="717074"/>
                </a:solidFill>
              </a:rPr>
              <a:t>VMs that have been continuously powered off during the defined period of time</a:t>
            </a:r>
          </a:p>
          <a:p>
            <a:endParaRPr lang="en-US" sz="1600" b="1">
              <a:solidFill>
                <a:schemeClr val="accent1"/>
              </a:solidFill>
            </a:endParaRPr>
          </a:p>
          <a:p>
            <a:r>
              <a:rPr lang="en-US" sz="1600" b="1">
                <a:solidFill>
                  <a:schemeClr val="accent1"/>
                </a:solidFill>
              </a:rPr>
              <a:t>Idle VMs</a:t>
            </a:r>
          </a:p>
          <a:p>
            <a:pPr marL="285750" indent="-285750">
              <a:buFont typeface="Arial" panose="020B0604020202020204" pitchFamily="34" charset="0"/>
              <a:buChar char="•"/>
            </a:pPr>
            <a:r>
              <a:rPr lang="en-US" sz="1600">
                <a:solidFill>
                  <a:srgbClr val="717074"/>
                </a:solidFill>
              </a:rPr>
              <a:t>VMs that have used no more than 100MHz CPU during the defined period of time</a:t>
            </a:r>
          </a:p>
          <a:p>
            <a:endParaRPr lang="en-US" sz="1600" b="1">
              <a:solidFill>
                <a:schemeClr val="accent1"/>
              </a:solidFill>
            </a:endParaRPr>
          </a:p>
          <a:p>
            <a:r>
              <a:rPr lang="en-US" sz="1600" b="1">
                <a:solidFill>
                  <a:schemeClr val="accent1"/>
                </a:solidFill>
              </a:rPr>
              <a:t>Snapshots</a:t>
            </a:r>
          </a:p>
          <a:p>
            <a:pPr marL="285750" indent="-285750">
              <a:buFont typeface="Arial" panose="020B0604020202020204" pitchFamily="34" charset="0"/>
              <a:buChar char="•"/>
            </a:pPr>
            <a:r>
              <a:rPr lang="en-US" sz="1600">
                <a:solidFill>
                  <a:srgbClr val="717074"/>
                </a:solidFill>
              </a:rPr>
              <a:t>VM snapshots that have existed for the entire defined period of time</a:t>
            </a:r>
          </a:p>
          <a:p>
            <a:endParaRPr lang="en-US" sz="1600" b="1">
              <a:solidFill>
                <a:schemeClr val="accent1"/>
              </a:solidFill>
            </a:endParaRPr>
          </a:p>
          <a:p>
            <a:r>
              <a:rPr lang="en-US" sz="1600" b="1">
                <a:solidFill>
                  <a:schemeClr val="accent1"/>
                </a:solidFill>
              </a:rPr>
              <a:t>Orphaned Disks</a:t>
            </a:r>
          </a:p>
          <a:p>
            <a:pPr marL="285750" indent="-285750">
              <a:buFont typeface="Arial" panose="020B0604020202020204" pitchFamily="34" charset="0"/>
              <a:buChar char="•"/>
            </a:pPr>
            <a:r>
              <a:rPr lang="en-US" sz="1600">
                <a:solidFill>
                  <a:srgbClr val="717074"/>
                </a:solidFill>
              </a:rPr>
              <a:t>VMDKs on datastores that aren’t connected to any registered VMs and have not been modified during the defined period of time</a:t>
            </a:r>
          </a:p>
          <a:p>
            <a:endParaRPr lang="en-US" sz="1600" b="1">
              <a:solidFill>
                <a:srgbClr val="0095D3"/>
              </a:solidFill>
            </a:endParaRPr>
          </a:p>
        </p:txBody>
      </p:sp>
      <p:sp>
        <p:nvSpPr>
          <p:cNvPr id="27" name="Rectangular Callout 26">
            <a:extLst>
              <a:ext uri="{FF2B5EF4-FFF2-40B4-BE49-F238E27FC236}">
                <a16:creationId xmlns:a16="http://schemas.microsoft.com/office/drawing/2014/main" id="{65E8D5D7-7BF7-AD4A-B891-21171CFAA557}"/>
              </a:ext>
            </a:extLst>
          </p:cNvPr>
          <p:cNvSpPr/>
          <p:nvPr/>
        </p:nvSpPr>
        <p:spPr>
          <a:xfrm>
            <a:off x="1590938" y="3131915"/>
            <a:ext cx="1114653" cy="815233"/>
          </a:xfrm>
          <a:prstGeom prst="wedgeRectCallout">
            <a:avLst>
              <a:gd name="adj1" fmla="val -22722"/>
              <a:gd name="adj2" fmla="val -84545"/>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t>Reclaim and Save</a:t>
            </a:r>
          </a:p>
        </p:txBody>
      </p:sp>
      <p:pic>
        <p:nvPicPr>
          <p:cNvPr id="5" name="Picture 4">
            <a:extLst>
              <a:ext uri="{FF2B5EF4-FFF2-40B4-BE49-F238E27FC236}">
                <a16:creationId xmlns:a16="http://schemas.microsoft.com/office/drawing/2014/main" id="{E9F92348-1E00-4DC7-BABF-CE3B122776AA}"/>
              </a:ext>
            </a:extLst>
          </p:cNvPr>
          <p:cNvPicPr>
            <a:picLocks noChangeAspect="1"/>
          </p:cNvPicPr>
          <p:nvPr/>
        </p:nvPicPr>
        <p:blipFill>
          <a:blip r:embed="rId4"/>
          <a:stretch>
            <a:fillRect/>
          </a:stretch>
        </p:blipFill>
        <p:spPr>
          <a:xfrm>
            <a:off x="3856368" y="4276432"/>
            <a:ext cx="3234054" cy="2270003"/>
          </a:xfrm>
          <a:prstGeom prst="rect">
            <a:avLst/>
          </a:prstGeom>
        </p:spPr>
      </p:pic>
      <p:sp>
        <p:nvSpPr>
          <p:cNvPr id="9" name="Rectangular Callout 26">
            <a:extLst>
              <a:ext uri="{FF2B5EF4-FFF2-40B4-BE49-F238E27FC236}">
                <a16:creationId xmlns:a16="http://schemas.microsoft.com/office/drawing/2014/main" id="{8EB09550-A94E-410D-BB2F-8B05515B663F}"/>
              </a:ext>
            </a:extLst>
          </p:cNvPr>
          <p:cNvSpPr/>
          <p:nvPr/>
        </p:nvSpPr>
        <p:spPr>
          <a:xfrm>
            <a:off x="1512561" y="5032236"/>
            <a:ext cx="1994697" cy="931025"/>
          </a:xfrm>
          <a:prstGeom prst="wedgeRectCallout">
            <a:avLst>
              <a:gd name="adj1" fmla="val 67872"/>
              <a:gd name="adj2" fmla="val -24349"/>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t>How long before VMs get flagged as Reclaimable</a:t>
            </a:r>
          </a:p>
        </p:txBody>
      </p:sp>
      <p:sp>
        <p:nvSpPr>
          <p:cNvPr id="6" name="Title 5">
            <a:extLst>
              <a:ext uri="{FF2B5EF4-FFF2-40B4-BE49-F238E27FC236}">
                <a16:creationId xmlns:a16="http://schemas.microsoft.com/office/drawing/2014/main" id="{AC369C43-137E-45A8-8A87-D89F0D087392}"/>
              </a:ext>
            </a:extLst>
          </p:cNvPr>
          <p:cNvSpPr>
            <a:spLocks noGrp="1"/>
          </p:cNvSpPr>
          <p:nvPr>
            <p:ph type="title"/>
          </p:nvPr>
        </p:nvSpPr>
        <p:spPr/>
        <p:txBody>
          <a:bodyPr/>
          <a:lstStyle/>
          <a:p>
            <a:r>
              <a:rPr lang="en-US"/>
              <a:t>Reclaim Capacity and Automate Cost Savings</a:t>
            </a:r>
          </a:p>
        </p:txBody>
      </p:sp>
    </p:spTree>
    <p:extLst>
      <p:ext uri="{BB962C8B-B14F-4D97-AF65-F5344CB8AC3E}">
        <p14:creationId xmlns:p14="http://schemas.microsoft.com/office/powerpoint/2010/main" val="40772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FDE0E3-BA02-4E87-8B72-A19646DC84F2}"/>
              </a:ext>
            </a:extLst>
          </p:cNvPr>
          <p:cNvPicPr>
            <a:picLocks noChangeAspect="1"/>
          </p:cNvPicPr>
          <p:nvPr/>
        </p:nvPicPr>
        <p:blipFill>
          <a:blip r:embed="rId2"/>
          <a:stretch>
            <a:fillRect/>
          </a:stretch>
        </p:blipFill>
        <p:spPr>
          <a:xfrm>
            <a:off x="430416" y="5366597"/>
            <a:ext cx="11369380" cy="1002434"/>
          </a:xfrm>
          <a:prstGeom prst="rect">
            <a:avLst/>
          </a:prstGeom>
        </p:spPr>
      </p:pic>
      <p:sp>
        <p:nvSpPr>
          <p:cNvPr id="22" name="Subtitle 21">
            <a:extLst>
              <a:ext uri="{FF2B5EF4-FFF2-40B4-BE49-F238E27FC236}">
                <a16:creationId xmlns:a16="http://schemas.microsoft.com/office/drawing/2014/main" id="{0C85CD02-4792-40DE-91EA-5C420FE7B579}"/>
              </a:ext>
            </a:extLst>
          </p:cNvPr>
          <p:cNvSpPr>
            <a:spLocks noGrp="1"/>
          </p:cNvSpPr>
          <p:nvPr>
            <p:ph type="subTitle" idx="10"/>
          </p:nvPr>
        </p:nvSpPr>
        <p:spPr/>
        <p:txBody>
          <a:bodyPr/>
          <a:lstStyle/>
          <a:p>
            <a:endParaRPr lang="en-US"/>
          </a:p>
        </p:txBody>
      </p:sp>
      <p:pic>
        <p:nvPicPr>
          <p:cNvPr id="23" name="Picture 22">
            <a:extLst>
              <a:ext uri="{FF2B5EF4-FFF2-40B4-BE49-F238E27FC236}">
                <a16:creationId xmlns:a16="http://schemas.microsoft.com/office/drawing/2014/main" id="{91A04B42-B39B-49E5-990C-2C4DF83E4E09}"/>
              </a:ext>
            </a:extLst>
          </p:cNvPr>
          <p:cNvPicPr>
            <a:picLocks noChangeAspect="1"/>
          </p:cNvPicPr>
          <p:nvPr/>
        </p:nvPicPr>
        <p:blipFill>
          <a:blip r:embed="rId3"/>
          <a:stretch>
            <a:fillRect/>
          </a:stretch>
        </p:blipFill>
        <p:spPr>
          <a:xfrm>
            <a:off x="5581439" y="1277380"/>
            <a:ext cx="6218357" cy="3861676"/>
          </a:xfrm>
          <a:prstGeom prst="rect">
            <a:avLst/>
          </a:prstGeom>
        </p:spPr>
      </p:pic>
      <p:sp>
        <p:nvSpPr>
          <p:cNvPr id="19" name="Content Placeholder 18">
            <a:extLst>
              <a:ext uri="{FF2B5EF4-FFF2-40B4-BE49-F238E27FC236}">
                <a16:creationId xmlns:a16="http://schemas.microsoft.com/office/drawing/2014/main" id="{432D0C43-10BC-44D7-BFF1-3A7D5C9090FE}"/>
              </a:ext>
            </a:extLst>
          </p:cNvPr>
          <p:cNvSpPr>
            <a:spLocks noGrp="1"/>
          </p:cNvSpPr>
          <p:nvPr>
            <p:ph sz="quarter" idx="14"/>
          </p:nvPr>
        </p:nvSpPr>
        <p:spPr>
          <a:xfrm>
            <a:off x="616505" y="1600201"/>
            <a:ext cx="4974000" cy="3657598"/>
          </a:xfrm>
        </p:spPr>
        <p:txBody>
          <a:bodyPr/>
          <a:lstStyle/>
          <a:p>
            <a:r>
              <a:rPr lang="en-US" b="1">
                <a:solidFill>
                  <a:schemeClr val="accent1"/>
                </a:solidFill>
              </a:rPr>
              <a:t>Orphaned Disks </a:t>
            </a:r>
            <a:r>
              <a:rPr lang="en-US"/>
              <a:t>are VMDKs that exists on a datastore that are not attached to any registered VMs</a:t>
            </a:r>
          </a:p>
          <a:p>
            <a:r>
              <a:rPr lang="en-US" b="1">
                <a:solidFill>
                  <a:schemeClr val="accent1"/>
                </a:solidFill>
              </a:rPr>
              <a:t>Orphaned Disks </a:t>
            </a:r>
            <a:r>
              <a:rPr lang="en-US"/>
              <a:t>visible on Reclaim page</a:t>
            </a:r>
          </a:p>
          <a:p>
            <a:r>
              <a:rPr lang="en-US" b="1">
                <a:solidFill>
                  <a:schemeClr val="accent1"/>
                </a:solidFill>
              </a:rPr>
              <a:t>Show Reclaimable Disk Space </a:t>
            </a:r>
            <a:r>
              <a:rPr lang="en-US"/>
              <a:t>and </a:t>
            </a:r>
            <a:r>
              <a:rPr lang="en-US" b="1">
                <a:solidFill>
                  <a:schemeClr val="accent1"/>
                </a:solidFill>
              </a:rPr>
              <a:t>Cost Savings </a:t>
            </a:r>
            <a:r>
              <a:rPr lang="en-US"/>
              <a:t>per month</a:t>
            </a:r>
          </a:p>
          <a:p>
            <a:r>
              <a:rPr lang="en-US" b="1">
                <a:solidFill>
                  <a:schemeClr val="accent1"/>
                </a:solidFill>
              </a:rPr>
              <a:t>Export</a:t>
            </a:r>
            <a:r>
              <a:rPr lang="en-US"/>
              <a:t> </a:t>
            </a:r>
            <a:r>
              <a:rPr lang="en-US" b="1">
                <a:solidFill>
                  <a:schemeClr val="accent1"/>
                </a:solidFill>
              </a:rPr>
              <a:t>Orphaned Disks </a:t>
            </a:r>
            <a:r>
              <a:rPr lang="en-US"/>
              <a:t>to </a:t>
            </a:r>
            <a:r>
              <a:rPr lang="en-US" b="1">
                <a:solidFill>
                  <a:schemeClr val="accent1"/>
                </a:solidFill>
              </a:rPr>
              <a:t>CSV</a:t>
            </a:r>
          </a:p>
          <a:p>
            <a:r>
              <a:rPr lang="en-US" b="1">
                <a:solidFill>
                  <a:schemeClr val="accent1"/>
                </a:solidFill>
              </a:rPr>
              <a:t>Last Modification Age </a:t>
            </a:r>
            <a:r>
              <a:rPr lang="en-US"/>
              <a:t>is file modification timestamp</a:t>
            </a:r>
          </a:p>
        </p:txBody>
      </p:sp>
      <p:sp>
        <p:nvSpPr>
          <p:cNvPr id="4" name="Title 3">
            <a:extLst>
              <a:ext uri="{FF2B5EF4-FFF2-40B4-BE49-F238E27FC236}">
                <a16:creationId xmlns:a16="http://schemas.microsoft.com/office/drawing/2014/main" id="{A21AA8F6-148D-441F-BB17-B4675DE53F30}"/>
              </a:ext>
            </a:extLst>
          </p:cNvPr>
          <p:cNvSpPr>
            <a:spLocks noGrp="1"/>
          </p:cNvSpPr>
          <p:nvPr>
            <p:ph type="title"/>
          </p:nvPr>
        </p:nvSpPr>
        <p:spPr/>
        <p:txBody>
          <a:bodyPr/>
          <a:lstStyle/>
          <a:p>
            <a:r>
              <a:rPr lang="en-US"/>
              <a:t>Reclaim: Orphaned Disks</a:t>
            </a:r>
          </a:p>
        </p:txBody>
      </p:sp>
      <p:sp>
        <p:nvSpPr>
          <p:cNvPr id="11" name="Rectangular Callout 10">
            <a:extLst>
              <a:ext uri="{FF2B5EF4-FFF2-40B4-BE49-F238E27FC236}">
                <a16:creationId xmlns:a16="http://schemas.microsoft.com/office/drawing/2014/main" id="{902F6EA0-37DD-4727-8A40-14CF8FF8F8AC}"/>
              </a:ext>
            </a:extLst>
          </p:cNvPr>
          <p:cNvSpPr/>
          <p:nvPr/>
        </p:nvSpPr>
        <p:spPr>
          <a:xfrm>
            <a:off x="9124132" y="3648006"/>
            <a:ext cx="1654880" cy="381000"/>
          </a:xfrm>
          <a:prstGeom prst="wedgeRectCallout">
            <a:avLst>
              <a:gd name="adj1" fmla="val -63413"/>
              <a:gd name="adj2" fmla="val 27188"/>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Orphaned Disks</a:t>
            </a:r>
          </a:p>
        </p:txBody>
      </p:sp>
      <p:sp>
        <p:nvSpPr>
          <p:cNvPr id="12" name="Rectangular Callout 10">
            <a:extLst>
              <a:ext uri="{FF2B5EF4-FFF2-40B4-BE49-F238E27FC236}">
                <a16:creationId xmlns:a16="http://schemas.microsoft.com/office/drawing/2014/main" id="{999B422F-2F29-4D60-88E2-96C43D077D62}"/>
              </a:ext>
            </a:extLst>
          </p:cNvPr>
          <p:cNvSpPr/>
          <p:nvPr/>
        </p:nvSpPr>
        <p:spPr>
          <a:xfrm>
            <a:off x="5760737" y="3429000"/>
            <a:ext cx="1654880" cy="381000"/>
          </a:xfrm>
          <a:prstGeom prst="wedgeRectCallout">
            <a:avLst>
              <a:gd name="adj1" fmla="val -7027"/>
              <a:gd name="adj2" fmla="val 110691"/>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Export to CSV</a:t>
            </a:r>
          </a:p>
        </p:txBody>
      </p:sp>
      <p:sp>
        <p:nvSpPr>
          <p:cNvPr id="13" name="Rectangular Callout 10">
            <a:extLst>
              <a:ext uri="{FF2B5EF4-FFF2-40B4-BE49-F238E27FC236}">
                <a16:creationId xmlns:a16="http://schemas.microsoft.com/office/drawing/2014/main" id="{8AEC448D-E7FB-4E25-B91D-10E5DE5BBBDA}"/>
              </a:ext>
            </a:extLst>
          </p:cNvPr>
          <p:cNvSpPr/>
          <p:nvPr/>
        </p:nvSpPr>
        <p:spPr>
          <a:xfrm>
            <a:off x="3935625" y="4876799"/>
            <a:ext cx="1654880" cy="381000"/>
          </a:xfrm>
          <a:prstGeom prst="wedgeRectCallout">
            <a:avLst>
              <a:gd name="adj1" fmla="val 15668"/>
              <a:gd name="adj2" fmla="val 104251"/>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CSV Export</a:t>
            </a:r>
          </a:p>
        </p:txBody>
      </p:sp>
      <p:sp>
        <p:nvSpPr>
          <p:cNvPr id="24" name="Rectangular Callout 10">
            <a:extLst>
              <a:ext uri="{FF2B5EF4-FFF2-40B4-BE49-F238E27FC236}">
                <a16:creationId xmlns:a16="http://schemas.microsoft.com/office/drawing/2014/main" id="{640345F5-2991-4419-AA33-E7F353B78CD9}"/>
              </a:ext>
            </a:extLst>
          </p:cNvPr>
          <p:cNvSpPr/>
          <p:nvPr/>
        </p:nvSpPr>
        <p:spPr>
          <a:xfrm>
            <a:off x="7827581" y="1986380"/>
            <a:ext cx="1654880" cy="508816"/>
          </a:xfrm>
          <a:prstGeom prst="wedgeRectCallout">
            <a:avLst>
              <a:gd name="adj1" fmla="val -92888"/>
              <a:gd name="adj2" fmla="val 21147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Reclaimable Orphaned Disks</a:t>
            </a:r>
          </a:p>
        </p:txBody>
      </p:sp>
      <p:sp>
        <p:nvSpPr>
          <p:cNvPr id="16" name="Rectangular Callout 10">
            <a:extLst>
              <a:ext uri="{FF2B5EF4-FFF2-40B4-BE49-F238E27FC236}">
                <a16:creationId xmlns:a16="http://schemas.microsoft.com/office/drawing/2014/main" id="{4B862276-4263-43BD-8ACB-B095CD60F751}"/>
              </a:ext>
            </a:extLst>
          </p:cNvPr>
          <p:cNvSpPr/>
          <p:nvPr/>
        </p:nvSpPr>
        <p:spPr>
          <a:xfrm>
            <a:off x="10024466" y="4147749"/>
            <a:ext cx="2164359" cy="369332"/>
          </a:xfrm>
          <a:prstGeom prst="wedgeRectCallout">
            <a:avLst>
              <a:gd name="adj1" fmla="val -18742"/>
              <a:gd name="adj2" fmla="val 76741"/>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File Modification Date</a:t>
            </a:r>
          </a:p>
        </p:txBody>
      </p:sp>
    </p:spTree>
    <p:extLst>
      <p:ext uri="{BB962C8B-B14F-4D97-AF65-F5344CB8AC3E}">
        <p14:creationId xmlns:p14="http://schemas.microsoft.com/office/powerpoint/2010/main" val="428713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0FC50-AE56-4FCA-8A9E-00D503DAC6FC}"/>
              </a:ext>
            </a:extLst>
          </p:cNvPr>
          <p:cNvSpPr>
            <a:spLocks noGrp="1"/>
          </p:cNvSpPr>
          <p:nvPr>
            <p:ph type="title"/>
          </p:nvPr>
        </p:nvSpPr>
        <p:spPr/>
        <p:txBody>
          <a:bodyPr/>
          <a:lstStyle/>
          <a:p>
            <a:r>
              <a:rPr lang="en-US"/>
              <a:t>Rightsizing</a:t>
            </a:r>
          </a:p>
        </p:txBody>
      </p:sp>
      <p:sp>
        <p:nvSpPr>
          <p:cNvPr id="2" name="Subtitle 1">
            <a:extLst>
              <a:ext uri="{FF2B5EF4-FFF2-40B4-BE49-F238E27FC236}">
                <a16:creationId xmlns:a16="http://schemas.microsoft.com/office/drawing/2014/main" id="{69A47170-676E-E444-B767-17D0C4FCB71D}"/>
              </a:ext>
            </a:extLst>
          </p:cNvPr>
          <p:cNvSpPr>
            <a:spLocks noGrp="1"/>
          </p:cNvSpPr>
          <p:nvPr>
            <p:ph type="subTitle" idx="10"/>
          </p:nvPr>
        </p:nvSpPr>
        <p:spPr>
          <a:xfrm>
            <a:off x="602966" y="2267712"/>
            <a:ext cx="3951105" cy="700882"/>
          </a:xfrm>
        </p:spPr>
        <p:txBody>
          <a:bodyPr/>
          <a:lstStyle/>
          <a:p>
            <a:r>
              <a:rPr lang="en-US" dirty="0"/>
              <a:t>Ensure performance and optimize utilization</a:t>
            </a:r>
          </a:p>
        </p:txBody>
      </p:sp>
      <p:pic>
        <p:nvPicPr>
          <p:cNvPr id="3" name="Picture 2">
            <a:extLst>
              <a:ext uri="{FF2B5EF4-FFF2-40B4-BE49-F238E27FC236}">
                <a16:creationId xmlns:a16="http://schemas.microsoft.com/office/drawing/2014/main" id="{CE36F6D7-9FF3-4E50-CE0B-A0CCD552B94B}"/>
              </a:ext>
            </a:extLst>
          </p:cNvPr>
          <p:cNvPicPr>
            <a:picLocks noChangeAspect="1"/>
          </p:cNvPicPr>
          <p:nvPr/>
        </p:nvPicPr>
        <p:blipFill>
          <a:blip r:embed="rId2"/>
          <a:stretch>
            <a:fillRect/>
          </a:stretch>
        </p:blipFill>
        <p:spPr>
          <a:xfrm>
            <a:off x="5267739" y="1639486"/>
            <a:ext cx="6011586" cy="4499841"/>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81409C16-F26B-B590-89C9-6349C1CB88F1}"/>
              </a:ext>
            </a:extLst>
          </p:cNvPr>
          <p:cNvSpPr/>
          <p:nvPr/>
        </p:nvSpPr>
        <p:spPr>
          <a:xfrm>
            <a:off x="5267740" y="3776870"/>
            <a:ext cx="1537252" cy="1060173"/>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254710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F00C-6D69-4908-8F79-055DC0443D44}"/>
              </a:ext>
            </a:extLst>
          </p:cNvPr>
          <p:cNvSpPr>
            <a:spLocks noGrp="1"/>
          </p:cNvSpPr>
          <p:nvPr>
            <p:ph type="title"/>
          </p:nvPr>
        </p:nvSpPr>
        <p:spPr/>
        <p:txBody>
          <a:bodyPr/>
          <a:lstStyle/>
          <a:p>
            <a:r>
              <a:rPr lang="en-US"/>
              <a:t>Workload Optimization – Simplified Rightsizing</a:t>
            </a:r>
          </a:p>
        </p:txBody>
      </p:sp>
      <p:sp>
        <p:nvSpPr>
          <p:cNvPr id="3" name="Subtitle 2">
            <a:extLst>
              <a:ext uri="{FF2B5EF4-FFF2-40B4-BE49-F238E27FC236}">
                <a16:creationId xmlns:a16="http://schemas.microsoft.com/office/drawing/2014/main" id="{9F9BBE9A-2AB9-4157-B81A-53C919894DB7}"/>
              </a:ext>
            </a:extLst>
          </p:cNvPr>
          <p:cNvSpPr>
            <a:spLocks noGrp="1"/>
          </p:cNvSpPr>
          <p:nvPr>
            <p:ph type="subTitle" idx="10"/>
          </p:nvPr>
        </p:nvSpPr>
        <p:spPr/>
        <p:txBody>
          <a:bodyPr/>
          <a:lstStyle/>
          <a:p>
            <a:r>
              <a:rPr lang="en-US"/>
              <a:t>Because moving VMs can’t solve all your performance problems!</a:t>
            </a:r>
          </a:p>
        </p:txBody>
      </p:sp>
      <p:pic>
        <p:nvPicPr>
          <p:cNvPr id="6" name="Picture 5">
            <a:extLst>
              <a:ext uri="{FF2B5EF4-FFF2-40B4-BE49-F238E27FC236}">
                <a16:creationId xmlns:a16="http://schemas.microsoft.com/office/drawing/2014/main" id="{3EF1F9EB-5E7A-42C5-A9AD-B905FCD191F9}"/>
              </a:ext>
            </a:extLst>
          </p:cNvPr>
          <p:cNvPicPr>
            <a:picLocks noChangeAspect="1"/>
          </p:cNvPicPr>
          <p:nvPr/>
        </p:nvPicPr>
        <p:blipFill>
          <a:blip r:embed="rId3"/>
          <a:stretch>
            <a:fillRect/>
          </a:stretch>
        </p:blipFill>
        <p:spPr>
          <a:xfrm>
            <a:off x="3067050" y="1443236"/>
            <a:ext cx="8787086" cy="4630101"/>
          </a:xfrm>
          <a:prstGeom prst="rect">
            <a:avLst/>
          </a:prstGeom>
          <a:effectLst>
            <a:outerShdw blurRad="50800" dist="38100" dir="2700000" algn="tl" rotWithShape="0">
              <a:prstClr val="black">
                <a:alpha val="40000"/>
              </a:prstClr>
            </a:outerShdw>
          </a:effectLst>
        </p:spPr>
      </p:pic>
      <p:sp>
        <p:nvSpPr>
          <p:cNvPr id="7" name="Content Placeholder 1">
            <a:extLst>
              <a:ext uri="{FF2B5EF4-FFF2-40B4-BE49-F238E27FC236}">
                <a16:creationId xmlns:a16="http://schemas.microsoft.com/office/drawing/2014/main" id="{EBBDD812-A9D5-4EED-8471-7F37E9E4FE76}"/>
              </a:ext>
            </a:extLst>
          </p:cNvPr>
          <p:cNvSpPr txBox="1">
            <a:spLocks/>
          </p:cNvSpPr>
          <p:nvPr/>
        </p:nvSpPr>
        <p:spPr>
          <a:xfrm>
            <a:off x="276225" y="1443236"/>
            <a:ext cx="2790825" cy="460418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0" marR="0" lvl="0" indent="0" algn="l" defTabSz="914400" rtl="0" eaLnBrk="1" fontAlgn="auto" latinLnBrk="0" hangingPunct="1">
              <a:lnSpc>
                <a:spcPct val="90000"/>
              </a:lnSpc>
              <a:spcBef>
                <a:spcPts val="1800"/>
              </a:spcBef>
              <a:spcAft>
                <a:spcPts val="0"/>
              </a:spcAft>
              <a:buClr>
                <a:srgbClr val="717074">
                  <a:lumMod val="60000"/>
                  <a:lumOff val="40000"/>
                </a:srgbClr>
              </a:buClr>
              <a:buSzPct val="90000"/>
              <a:buFont typeface="Arial" panose="020B0604020202020204" pitchFamily="34" charset="0"/>
              <a:buChar char="​"/>
              <a:tabLst/>
              <a:defRPr/>
            </a:pPr>
            <a:r>
              <a:rPr kumimoji="0" lang="en-US" sz="1999" b="1" i="0" u="none" strike="noStrike" kern="1200" cap="none" spc="0" normalizeH="0" baseline="0" noProof="0">
                <a:ln>
                  <a:noFill/>
                </a:ln>
                <a:solidFill>
                  <a:srgbClr val="0095D3"/>
                </a:solidFill>
                <a:effectLst/>
                <a:uLnTx/>
                <a:uFillTx/>
                <a:latin typeface="Metropolis"/>
                <a:ea typeface="+mn-ea"/>
                <a:cs typeface="+mn-cs"/>
              </a:rPr>
              <a:t>New Rightsizing UI</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a:ln>
                  <a:noFill/>
                </a:ln>
                <a:solidFill>
                  <a:srgbClr val="3F3F3F"/>
                </a:solidFill>
                <a:effectLst/>
                <a:uLnTx/>
                <a:uFillTx/>
                <a:latin typeface="Metropolis"/>
                <a:ea typeface="+mn-ea"/>
                <a:cs typeface="+mn-cs"/>
              </a:rPr>
              <a:t>Oversized and Undersized</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a:ln>
                  <a:noFill/>
                </a:ln>
                <a:solidFill>
                  <a:srgbClr val="3F3F3F"/>
                </a:solidFill>
                <a:effectLst/>
                <a:uLnTx/>
                <a:uFillTx/>
                <a:latin typeface="Metropolis"/>
                <a:ea typeface="+mn-ea"/>
                <a:cs typeface="+mn-cs"/>
              </a:rPr>
              <a:t>Launched from Optimize Performance left panel</a:t>
            </a:r>
          </a:p>
          <a:p>
            <a:pPr marL="457200" marR="0" lvl="1" indent="-184150" algn="l" defTabSz="914400" rtl="0" eaLnBrk="1" fontAlgn="auto" latinLnBrk="0" hangingPunct="1">
              <a:lnSpc>
                <a:spcPct val="100000"/>
              </a:lnSpc>
              <a:spcBef>
                <a:spcPts val="300"/>
              </a:spcBef>
              <a:spcAft>
                <a:spcPts val="0"/>
              </a:spcAft>
              <a:buClr>
                <a:srgbClr val="3F3F3F"/>
              </a:buClr>
              <a:buSzPct val="90000"/>
              <a:buFont typeface="Arial" panose="020B0604020202020204" pitchFamily="34" charset="0"/>
              <a:buChar char="•"/>
              <a:tabLst/>
              <a:defRPr/>
            </a:pPr>
            <a:r>
              <a:rPr kumimoji="0" lang="en-US" sz="1800" b="0" i="0" u="none" strike="noStrike" kern="1200" cap="none" spc="0" normalizeH="0" baseline="0" noProof="0">
                <a:ln>
                  <a:noFill/>
                </a:ln>
                <a:solidFill>
                  <a:srgbClr val="3F3F3F"/>
                </a:solidFill>
                <a:effectLst/>
                <a:uLnTx/>
                <a:uFillTx/>
                <a:latin typeface="Metropolis"/>
                <a:ea typeface="+mn-ea"/>
                <a:cs typeface="+mn-cs"/>
              </a:rPr>
              <a:t>Uses the CDC header for context</a:t>
            </a:r>
          </a:p>
        </p:txBody>
      </p:sp>
    </p:spTree>
    <p:extLst>
      <p:ext uri="{BB962C8B-B14F-4D97-AF65-F5344CB8AC3E}">
        <p14:creationId xmlns:p14="http://schemas.microsoft.com/office/powerpoint/2010/main" val="220031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B29F4E-D07C-4D3B-ADD5-400BFE523A1E}"/>
              </a:ext>
            </a:extLst>
          </p:cNvPr>
          <p:cNvSpPr>
            <a:spLocks noGrp="1"/>
          </p:cNvSpPr>
          <p:nvPr>
            <p:ph type="title"/>
          </p:nvPr>
        </p:nvSpPr>
        <p:spPr/>
        <p:txBody>
          <a:bodyPr/>
          <a:lstStyle/>
          <a:p>
            <a:r>
              <a:rPr lang="en-US"/>
              <a:t>What-If Analysis</a:t>
            </a:r>
          </a:p>
        </p:txBody>
      </p:sp>
      <p:sp>
        <p:nvSpPr>
          <p:cNvPr id="4" name="Subtitle 3">
            <a:extLst>
              <a:ext uri="{FF2B5EF4-FFF2-40B4-BE49-F238E27FC236}">
                <a16:creationId xmlns:a16="http://schemas.microsoft.com/office/drawing/2014/main" id="{2D6F6B5E-11B0-4249-A6FF-CD8BC114EEFD}"/>
              </a:ext>
            </a:extLst>
          </p:cNvPr>
          <p:cNvSpPr>
            <a:spLocks noGrp="1"/>
          </p:cNvSpPr>
          <p:nvPr>
            <p:ph type="subTitle" idx="10"/>
          </p:nvPr>
        </p:nvSpPr>
        <p:spPr/>
        <p:txBody>
          <a:bodyPr/>
          <a:lstStyle/>
          <a:p>
            <a:r>
              <a:rPr lang="en-US" dirty="0"/>
              <a:t>Intelligent planning</a:t>
            </a:r>
          </a:p>
        </p:txBody>
      </p:sp>
      <p:pic>
        <p:nvPicPr>
          <p:cNvPr id="2" name="Picture 1">
            <a:extLst>
              <a:ext uri="{FF2B5EF4-FFF2-40B4-BE49-F238E27FC236}">
                <a16:creationId xmlns:a16="http://schemas.microsoft.com/office/drawing/2014/main" id="{7D04B1E3-0C9E-BA33-7DDA-174235CC37B5}"/>
              </a:ext>
            </a:extLst>
          </p:cNvPr>
          <p:cNvPicPr>
            <a:picLocks noChangeAspect="1"/>
          </p:cNvPicPr>
          <p:nvPr/>
        </p:nvPicPr>
        <p:blipFill>
          <a:blip r:embed="rId2"/>
          <a:stretch>
            <a:fillRect/>
          </a:stretch>
        </p:blipFill>
        <p:spPr>
          <a:xfrm>
            <a:off x="5267739" y="1639486"/>
            <a:ext cx="6011586" cy="4499841"/>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0F245400-026A-CC5B-7847-5B54F34C8755}"/>
              </a:ext>
            </a:extLst>
          </p:cNvPr>
          <p:cNvSpPr/>
          <p:nvPr/>
        </p:nvSpPr>
        <p:spPr>
          <a:xfrm>
            <a:off x="5267739" y="4949688"/>
            <a:ext cx="6011586" cy="1189639"/>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2151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D1DF69A-1BE5-4420-B336-01B48E12A16C}"/>
              </a:ext>
            </a:extLst>
          </p:cNvPr>
          <p:cNvSpPr>
            <a:spLocks noGrp="1"/>
          </p:cNvSpPr>
          <p:nvPr>
            <p:ph type="subTitle" idx="10"/>
          </p:nvPr>
        </p:nvSpPr>
        <p:spPr/>
        <p:txBody>
          <a:bodyPr/>
          <a:lstStyle/>
          <a:p>
            <a:r>
              <a:rPr lang="en-US"/>
              <a:t>Plan and stack multiple scenarios to arrive at accurate capacity decisions</a:t>
            </a:r>
          </a:p>
        </p:txBody>
      </p:sp>
      <p:sp>
        <p:nvSpPr>
          <p:cNvPr id="3" name="Title 2">
            <a:extLst>
              <a:ext uri="{FF2B5EF4-FFF2-40B4-BE49-F238E27FC236}">
                <a16:creationId xmlns:a16="http://schemas.microsoft.com/office/drawing/2014/main" id="{4C39F6DB-E759-4CBA-902F-29A9B046AFEF}"/>
              </a:ext>
            </a:extLst>
          </p:cNvPr>
          <p:cNvSpPr>
            <a:spLocks noGrp="1"/>
          </p:cNvSpPr>
          <p:nvPr>
            <p:ph type="title"/>
          </p:nvPr>
        </p:nvSpPr>
        <p:spPr/>
        <p:txBody>
          <a:bodyPr/>
          <a:lstStyle/>
          <a:p>
            <a:r>
              <a:rPr lang="en-US"/>
              <a:t>Plan for future needs and datacenter migration scenarios</a:t>
            </a:r>
          </a:p>
        </p:txBody>
      </p:sp>
      <p:grpSp>
        <p:nvGrpSpPr>
          <p:cNvPr id="4" name="Group 3">
            <a:extLst>
              <a:ext uri="{FF2B5EF4-FFF2-40B4-BE49-F238E27FC236}">
                <a16:creationId xmlns:a16="http://schemas.microsoft.com/office/drawing/2014/main" id="{E67F8A0E-2DBF-4389-8BA9-727075DBE69D}"/>
              </a:ext>
            </a:extLst>
          </p:cNvPr>
          <p:cNvGrpSpPr/>
          <p:nvPr/>
        </p:nvGrpSpPr>
        <p:grpSpPr>
          <a:xfrm>
            <a:off x="579809" y="1318824"/>
            <a:ext cx="5236258" cy="5093216"/>
            <a:chOff x="579809" y="1318824"/>
            <a:chExt cx="5236258" cy="5093216"/>
          </a:xfrm>
        </p:grpSpPr>
        <p:grpSp>
          <p:nvGrpSpPr>
            <p:cNvPr id="361" name="Group 360">
              <a:extLst>
                <a:ext uri="{FF2B5EF4-FFF2-40B4-BE49-F238E27FC236}">
                  <a16:creationId xmlns:a16="http://schemas.microsoft.com/office/drawing/2014/main" id="{5A739787-BEE3-4861-9742-27D92C1AE2D4}"/>
                </a:ext>
              </a:extLst>
            </p:cNvPr>
            <p:cNvGrpSpPr>
              <a:grpSpLocks noChangeAspect="1"/>
            </p:cNvGrpSpPr>
            <p:nvPr/>
          </p:nvGrpSpPr>
          <p:grpSpPr>
            <a:xfrm>
              <a:off x="4461731" y="4816566"/>
              <a:ext cx="1352358" cy="1595474"/>
              <a:chOff x="882595" y="1582310"/>
              <a:chExt cx="2415870" cy="2850174"/>
            </a:xfrm>
            <a:solidFill>
              <a:schemeClr val="bg1">
                <a:lumMod val="95000"/>
                <a:alpha val="52000"/>
              </a:schemeClr>
            </a:solidFill>
          </p:grpSpPr>
          <p:grpSp>
            <p:nvGrpSpPr>
              <p:cNvPr id="362" name="Group 361">
                <a:extLst>
                  <a:ext uri="{FF2B5EF4-FFF2-40B4-BE49-F238E27FC236}">
                    <a16:creationId xmlns:a16="http://schemas.microsoft.com/office/drawing/2014/main" id="{A885F27A-B2BB-422A-813B-4C33EF36C958}"/>
                  </a:ext>
                </a:extLst>
              </p:cNvPr>
              <p:cNvGrpSpPr/>
              <p:nvPr/>
            </p:nvGrpSpPr>
            <p:grpSpPr>
              <a:xfrm>
                <a:off x="882595" y="1582310"/>
                <a:ext cx="2415870" cy="1516527"/>
                <a:chOff x="882595" y="1582310"/>
                <a:chExt cx="2415870" cy="1516527"/>
              </a:xfrm>
              <a:grpFill/>
            </p:grpSpPr>
            <p:grpSp>
              <p:nvGrpSpPr>
                <p:cNvPr id="394" name="Group 393">
                  <a:extLst>
                    <a:ext uri="{FF2B5EF4-FFF2-40B4-BE49-F238E27FC236}">
                      <a16:creationId xmlns:a16="http://schemas.microsoft.com/office/drawing/2014/main" id="{D73142A7-E793-40EF-A74F-3EAC53080444}"/>
                    </a:ext>
                  </a:extLst>
                </p:cNvPr>
                <p:cNvGrpSpPr/>
                <p:nvPr/>
              </p:nvGrpSpPr>
              <p:grpSpPr>
                <a:xfrm>
                  <a:off x="882595" y="1582310"/>
                  <a:ext cx="182880" cy="1516527"/>
                  <a:chOff x="882595" y="1582310"/>
                  <a:chExt cx="182880" cy="1516527"/>
                </a:xfrm>
                <a:grpFill/>
              </p:grpSpPr>
              <p:sp>
                <p:nvSpPr>
                  <p:cNvPr id="420" name="Oval 419">
                    <a:extLst>
                      <a:ext uri="{FF2B5EF4-FFF2-40B4-BE49-F238E27FC236}">
                        <a16:creationId xmlns:a16="http://schemas.microsoft.com/office/drawing/2014/main" id="{1D305989-1600-4BE2-ADE4-A123790B679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1" name="Oval 420">
                    <a:extLst>
                      <a:ext uri="{FF2B5EF4-FFF2-40B4-BE49-F238E27FC236}">
                        <a16:creationId xmlns:a16="http://schemas.microsoft.com/office/drawing/2014/main" id="{2934786B-90A9-40C2-8F14-BCC67CA5073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2" name="Oval 421">
                    <a:extLst>
                      <a:ext uri="{FF2B5EF4-FFF2-40B4-BE49-F238E27FC236}">
                        <a16:creationId xmlns:a16="http://schemas.microsoft.com/office/drawing/2014/main" id="{DF8D74E6-9951-45B7-83EF-7183619A8EE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3" name="Oval 422">
                    <a:extLst>
                      <a:ext uri="{FF2B5EF4-FFF2-40B4-BE49-F238E27FC236}">
                        <a16:creationId xmlns:a16="http://schemas.microsoft.com/office/drawing/2014/main" id="{FBF9783F-A5AA-4C09-9FF4-74E7DE7C189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5" name="Group 394">
                  <a:extLst>
                    <a:ext uri="{FF2B5EF4-FFF2-40B4-BE49-F238E27FC236}">
                      <a16:creationId xmlns:a16="http://schemas.microsoft.com/office/drawing/2014/main" id="{0C82DAC3-FB05-4612-9609-A2F07D1F22A5}"/>
                    </a:ext>
                  </a:extLst>
                </p:cNvPr>
                <p:cNvGrpSpPr/>
                <p:nvPr/>
              </p:nvGrpSpPr>
              <p:grpSpPr>
                <a:xfrm>
                  <a:off x="1329193" y="1582310"/>
                  <a:ext cx="182880" cy="1516527"/>
                  <a:chOff x="882595" y="1582310"/>
                  <a:chExt cx="182880" cy="1516527"/>
                </a:xfrm>
                <a:grpFill/>
              </p:grpSpPr>
              <p:sp>
                <p:nvSpPr>
                  <p:cNvPr id="416" name="Oval 415">
                    <a:extLst>
                      <a:ext uri="{FF2B5EF4-FFF2-40B4-BE49-F238E27FC236}">
                        <a16:creationId xmlns:a16="http://schemas.microsoft.com/office/drawing/2014/main" id="{851C6ECC-08FC-4977-8627-DBCD9379EAEE}"/>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7" name="Oval 416">
                    <a:extLst>
                      <a:ext uri="{FF2B5EF4-FFF2-40B4-BE49-F238E27FC236}">
                        <a16:creationId xmlns:a16="http://schemas.microsoft.com/office/drawing/2014/main" id="{A4A6A13E-236C-4D80-9A3B-79A1DC8FF5D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8" name="Oval 417">
                    <a:extLst>
                      <a:ext uri="{FF2B5EF4-FFF2-40B4-BE49-F238E27FC236}">
                        <a16:creationId xmlns:a16="http://schemas.microsoft.com/office/drawing/2014/main" id="{C8CF1F4A-B0BF-4168-ACCB-0C17E94CFA2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9" name="Oval 418">
                    <a:extLst>
                      <a:ext uri="{FF2B5EF4-FFF2-40B4-BE49-F238E27FC236}">
                        <a16:creationId xmlns:a16="http://schemas.microsoft.com/office/drawing/2014/main" id="{C08F88CC-53DB-4934-945A-F74E46A9DE3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6" name="Group 395">
                  <a:extLst>
                    <a:ext uri="{FF2B5EF4-FFF2-40B4-BE49-F238E27FC236}">
                      <a16:creationId xmlns:a16="http://schemas.microsoft.com/office/drawing/2014/main" id="{379D77E6-59FB-476E-9554-47F0308CCD8B}"/>
                    </a:ext>
                  </a:extLst>
                </p:cNvPr>
                <p:cNvGrpSpPr/>
                <p:nvPr/>
              </p:nvGrpSpPr>
              <p:grpSpPr>
                <a:xfrm>
                  <a:off x="1775791" y="1582310"/>
                  <a:ext cx="182880" cy="1516527"/>
                  <a:chOff x="882595" y="1582310"/>
                  <a:chExt cx="182880" cy="1516527"/>
                </a:xfrm>
                <a:grpFill/>
              </p:grpSpPr>
              <p:sp>
                <p:nvSpPr>
                  <p:cNvPr id="412" name="Oval 411">
                    <a:extLst>
                      <a:ext uri="{FF2B5EF4-FFF2-40B4-BE49-F238E27FC236}">
                        <a16:creationId xmlns:a16="http://schemas.microsoft.com/office/drawing/2014/main" id="{27726ADD-F056-4582-BD9A-EA4F3E78E144}"/>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3" name="Oval 412">
                    <a:extLst>
                      <a:ext uri="{FF2B5EF4-FFF2-40B4-BE49-F238E27FC236}">
                        <a16:creationId xmlns:a16="http://schemas.microsoft.com/office/drawing/2014/main" id="{100999E9-CBA3-4896-B775-6656E8AF61E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4" name="Oval 413">
                    <a:extLst>
                      <a:ext uri="{FF2B5EF4-FFF2-40B4-BE49-F238E27FC236}">
                        <a16:creationId xmlns:a16="http://schemas.microsoft.com/office/drawing/2014/main" id="{62BE597C-A200-4C92-BC03-DEF38CD2DF3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5" name="Oval 414">
                    <a:extLst>
                      <a:ext uri="{FF2B5EF4-FFF2-40B4-BE49-F238E27FC236}">
                        <a16:creationId xmlns:a16="http://schemas.microsoft.com/office/drawing/2014/main" id="{98925E10-3B60-48BA-BE5E-9B52158B7198}"/>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7" name="Group 396">
                  <a:extLst>
                    <a:ext uri="{FF2B5EF4-FFF2-40B4-BE49-F238E27FC236}">
                      <a16:creationId xmlns:a16="http://schemas.microsoft.com/office/drawing/2014/main" id="{6428ABC4-8C79-4065-8919-990E2435CB22}"/>
                    </a:ext>
                  </a:extLst>
                </p:cNvPr>
                <p:cNvGrpSpPr/>
                <p:nvPr/>
              </p:nvGrpSpPr>
              <p:grpSpPr>
                <a:xfrm>
                  <a:off x="2222389" y="1582310"/>
                  <a:ext cx="182880" cy="1516527"/>
                  <a:chOff x="882595" y="1582310"/>
                  <a:chExt cx="182880" cy="1516527"/>
                </a:xfrm>
                <a:grpFill/>
              </p:grpSpPr>
              <p:sp>
                <p:nvSpPr>
                  <p:cNvPr id="408" name="Oval 407">
                    <a:extLst>
                      <a:ext uri="{FF2B5EF4-FFF2-40B4-BE49-F238E27FC236}">
                        <a16:creationId xmlns:a16="http://schemas.microsoft.com/office/drawing/2014/main" id="{306EE90A-1040-4CA3-8C39-A464CF526F02}"/>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9" name="Oval 408">
                    <a:extLst>
                      <a:ext uri="{FF2B5EF4-FFF2-40B4-BE49-F238E27FC236}">
                        <a16:creationId xmlns:a16="http://schemas.microsoft.com/office/drawing/2014/main" id="{040CA30D-C412-45B4-8EB4-374CAAE8BB6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0" name="Oval 409">
                    <a:extLst>
                      <a:ext uri="{FF2B5EF4-FFF2-40B4-BE49-F238E27FC236}">
                        <a16:creationId xmlns:a16="http://schemas.microsoft.com/office/drawing/2014/main" id="{CEB0D736-0745-477F-83F1-F48B1A7503F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1" name="Oval 410">
                    <a:extLst>
                      <a:ext uri="{FF2B5EF4-FFF2-40B4-BE49-F238E27FC236}">
                        <a16:creationId xmlns:a16="http://schemas.microsoft.com/office/drawing/2014/main" id="{D3EF0EDF-00AF-47EE-B3F9-DC4EE0E01ADB}"/>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8" name="Group 397">
                  <a:extLst>
                    <a:ext uri="{FF2B5EF4-FFF2-40B4-BE49-F238E27FC236}">
                      <a16:creationId xmlns:a16="http://schemas.microsoft.com/office/drawing/2014/main" id="{3BBA013D-D204-4E4B-BF52-F59821A67AFD}"/>
                    </a:ext>
                  </a:extLst>
                </p:cNvPr>
                <p:cNvGrpSpPr/>
                <p:nvPr/>
              </p:nvGrpSpPr>
              <p:grpSpPr>
                <a:xfrm>
                  <a:off x="2668987" y="1582310"/>
                  <a:ext cx="182880" cy="1516527"/>
                  <a:chOff x="882595" y="1582310"/>
                  <a:chExt cx="182880" cy="1516527"/>
                </a:xfrm>
                <a:grpFill/>
              </p:grpSpPr>
              <p:sp>
                <p:nvSpPr>
                  <p:cNvPr id="404" name="Oval 403">
                    <a:extLst>
                      <a:ext uri="{FF2B5EF4-FFF2-40B4-BE49-F238E27FC236}">
                        <a16:creationId xmlns:a16="http://schemas.microsoft.com/office/drawing/2014/main" id="{AA0EBE7E-BFF1-49F1-B80D-DF3797311D78}"/>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5" name="Oval 404">
                    <a:extLst>
                      <a:ext uri="{FF2B5EF4-FFF2-40B4-BE49-F238E27FC236}">
                        <a16:creationId xmlns:a16="http://schemas.microsoft.com/office/drawing/2014/main" id="{60CE6716-E59F-418F-B1DC-006F77FA4DD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6" name="Oval 405">
                    <a:extLst>
                      <a:ext uri="{FF2B5EF4-FFF2-40B4-BE49-F238E27FC236}">
                        <a16:creationId xmlns:a16="http://schemas.microsoft.com/office/drawing/2014/main" id="{5ECFD072-847B-4FEE-B7BC-1CABC48C385F}"/>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7" name="Oval 406">
                    <a:extLst>
                      <a:ext uri="{FF2B5EF4-FFF2-40B4-BE49-F238E27FC236}">
                        <a16:creationId xmlns:a16="http://schemas.microsoft.com/office/drawing/2014/main" id="{44452584-762F-4D9D-82F6-0CBAE674A6B5}"/>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99" name="Group 398">
                  <a:extLst>
                    <a:ext uri="{FF2B5EF4-FFF2-40B4-BE49-F238E27FC236}">
                      <a16:creationId xmlns:a16="http://schemas.microsoft.com/office/drawing/2014/main" id="{CAE2DEBE-8B10-405C-A9AC-34F24CD335C4}"/>
                    </a:ext>
                  </a:extLst>
                </p:cNvPr>
                <p:cNvGrpSpPr/>
                <p:nvPr/>
              </p:nvGrpSpPr>
              <p:grpSpPr>
                <a:xfrm>
                  <a:off x="3115585" y="1582310"/>
                  <a:ext cx="182880" cy="1516527"/>
                  <a:chOff x="882595" y="1582310"/>
                  <a:chExt cx="182880" cy="1516527"/>
                </a:xfrm>
                <a:grpFill/>
              </p:grpSpPr>
              <p:sp>
                <p:nvSpPr>
                  <p:cNvPr id="400" name="Oval 399">
                    <a:extLst>
                      <a:ext uri="{FF2B5EF4-FFF2-40B4-BE49-F238E27FC236}">
                        <a16:creationId xmlns:a16="http://schemas.microsoft.com/office/drawing/2014/main" id="{2BBB81FC-4DD7-4FF1-8CCC-488092377E6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1" name="Oval 400">
                    <a:extLst>
                      <a:ext uri="{FF2B5EF4-FFF2-40B4-BE49-F238E27FC236}">
                        <a16:creationId xmlns:a16="http://schemas.microsoft.com/office/drawing/2014/main" id="{B0B509E5-4AF6-4F04-AA8B-9995DFAE9F7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2" name="Oval 401">
                    <a:extLst>
                      <a:ext uri="{FF2B5EF4-FFF2-40B4-BE49-F238E27FC236}">
                        <a16:creationId xmlns:a16="http://schemas.microsoft.com/office/drawing/2014/main" id="{CCA2BB68-94F9-4788-AF17-B95D8AC5894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3" name="Oval 402">
                    <a:extLst>
                      <a:ext uri="{FF2B5EF4-FFF2-40B4-BE49-F238E27FC236}">
                        <a16:creationId xmlns:a16="http://schemas.microsoft.com/office/drawing/2014/main" id="{12A19B80-21B6-4B32-8E2A-E2864437B88A}"/>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363" name="Group 362">
                <a:extLst>
                  <a:ext uri="{FF2B5EF4-FFF2-40B4-BE49-F238E27FC236}">
                    <a16:creationId xmlns:a16="http://schemas.microsoft.com/office/drawing/2014/main" id="{101D62B7-2026-4A63-9C3C-66E3DFBD5692}"/>
                  </a:ext>
                </a:extLst>
              </p:cNvPr>
              <p:cNvGrpSpPr/>
              <p:nvPr/>
            </p:nvGrpSpPr>
            <p:grpSpPr>
              <a:xfrm>
                <a:off x="882595" y="2915957"/>
                <a:ext cx="2415870" cy="1516527"/>
                <a:chOff x="882595" y="1582310"/>
                <a:chExt cx="2415870" cy="1516527"/>
              </a:xfrm>
              <a:grpFill/>
            </p:grpSpPr>
            <p:grpSp>
              <p:nvGrpSpPr>
                <p:cNvPr id="364" name="Group 363">
                  <a:extLst>
                    <a:ext uri="{FF2B5EF4-FFF2-40B4-BE49-F238E27FC236}">
                      <a16:creationId xmlns:a16="http://schemas.microsoft.com/office/drawing/2014/main" id="{F779A7D3-7B43-4372-8173-AC479D9DF8E4}"/>
                    </a:ext>
                  </a:extLst>
                </p:cNvPr>
                <p:cNvGrpSpPr/>
                <p:nvPr/>
              </p:nvGrpSpPr>
              <p:grpSpPr>
                <a:xfrm>
                  <a:off x="882595" y="1582310"/>
                  <a:ext cx="182880" cy="1516527"/>
                  <a:chOff x="882595" y="1582310"/>
                  <a:chExt cx="182880" cy="1516527"/>
                </a:xfrm>
                <a:grpFill/>
              </p:grpSpPr>
              <p:sp>
                <p:nvSpPr>
                  <p:cNvPr id="390" name="Oval 389">
                    <a:extLst>
                      <a:ext uri="{FF2B5EF4-FFF2-40B4-BE49-F238E27FC236}">
                        <a16:creationId xmlns:a16="http://schemas.microsoft.com/office/drawing/2014/main" id="{C2CB6556-54B7-4A2A-B968-AB68A54A041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1" name="Oval 390">
                    <a:extLst>
                      <a:ext uri="{FF2B5EF4-FFF2-40B4-BE49-F238E27FC236}">
                        <a16:creationId xmlns:a16="http://schemas.microsoft.com/office/drawing/2014/main" id="{8CD6EED2-14DE-4A40-A94D-9332A9009B69}"/>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2" name="Oval 391">
                    <a:extLst>
                      <a:ext uri="{FF2B5EF4-FFF2-40B4-BE49-F238E27FC236}">
                        <a16:creationId xmlns:a16="http://schemas.microsoft.com/office/drawing/2014/main" id="{7CED02D8-D2AF-4903-9B49-858D5317CD5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3" name="Oval 392">
                    <a:extLst>
                      <a:ext uri="{FF2B5EF4-FFF2-40B4-BE49-F238E27FC236}">
                        <a16:creationId xmlns:a16="http://schemas.microsoft.com/office/drawing/2014/main" id="{9A46408D-EEA0-4665-A1A2-66F755B1651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5" name="Group 364">
                  <a:extLst>
                    <a:ext uri="{FF2B5EF4-FFF2-40B4-BE49-F238E27FC236}">
                      <a16:creationId xmlns:a16="http://schemas.microsoft.com/office/drawing/2014/main" id="{402CDD0D-0F2E-4AAB-9566-0839D51EF02E}"/>
                    </a:ext>
                  </a:extLst>
                </p:cNvPr>
                <p:cNvGrpSpPr/>
                <p:nvPr/>
              </p:nvGrpSpPr>
              <p:grpSpPr>
                <a:xfrm>
                  <a:off x="1329193" y="1582310"/>
                  <a:ext cx="182880" cy="1516527"/>
                  <a:chOff x="882595" y="1582310"/>
                  <a:chExt cx="182880" cy="1516527"/>
                </a:xfrm>
                <a:grpFill/>
              </p:grpSpPr>
              <p:sp>
                <p:nvSpPr>
                  <p:cNvPr id="386" name="Oval 385">
                    <a:extLst>
                      <a:ext uri="{FF2B5EF4-FFF2-40B4-BE49-F238E27FC236}">
                        <a16:creationId xmlns:a16="http://schemas.microsoft.com/office/drawing/2014/main" id="{8B71F37A-0E91-4A92-8C1C-220643612E4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7" name="Oval 386">
                    <a:extLst>
                      <a:ext uri="{FF2B5EF4-FFF2-40B4-BE49-F238E27FC236}">
                        <a16:creationId xmlns:a16="http://schemas.microsoft.com/office/drawing/2014/main" id="{FEF4B9FD-4C31-48F5-907D-089BAAC10CAD}"/>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8" name="Oval 387">
                    <a:extLst>
                      <a:ext uri="{FF2B5EF4-FFF2-40B4-BE49-F238E27FC236}">
                        <a16:creationId xmlns:a16="http://schemas.microsoft.com/office/drawing/2014/main" id="{360B1296-C732-4A97-ACD2-FBA51D80920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9" name="Oval 388">
                    <a:extLst>
                      <a:ext uri="{FF2B5EF4-FFF2-40B4-BE49-F238E27FC236}">
                        <a16:creationId xmlns:a16="http://schemas.microsoft.com/office/drawing/2014/main" id="{D6253C90-51A3-4D18-913A-13314B2073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6" name="Group 365">
                  <a:extLst>
                    <a:ext uri="{FF2B5EF4-FFF2-40B4-BE49-F238E27FC236}">
                      <a16:creationId xmlns:a16="http://schemas.microsoft.com/office/drawing/2014/main" id="{2E3A976D-121A-4E5B-9533-26A5F26DE6BB}"/>
                    </a:ext>
                  </a:extLst>
                </p:cNvPr>
                <p:cNvGrpSpPr/>
                <p:nvPr/>
              </p:nvGrpSpPr>
              <p:grpSpPr>
                <a:xfrm>
                  <a:off x="1775791" y="1582310"/>
                  <a:ext cx="182880" cy="1516527"/>
                  <a:chOff x="882595" y="1582310"/>
                  <a:chExt cx="182880" cy="1516527"/>
                </a:xfrm>
                <a:grpFill/>
              </p:grpSpPr>
              <p:sp>
                <p:nvSpPr>
                  <p:cNvPr id="382" name="Oval 381">
                    <a:extLst>
                      <a:ext uri="{FF2B5EF4-FFF2-40B4-BE49-F238E27FC236}">
                        <a16:creationId xmlns:a16="http://schemas.microsoft.com/office/drawing/2014/main" id="{8163B365-77DC-4EB0-9140-933C3FC2511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3" name="Oval 382">
                    <a:extLst>
                      <a:ext uri="{FF2B5EF4-FFF2-40B4-BE49-F238E27FC236}">
                        <a16:creationId xmlns:a16="http://schemas.microsoft.com/office/drawing/2014/main" id="{8B22C8AC-4E82-4BDF-B227-4F008A2C6CF8}"/>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4" name="Oval 383">
                    <a:extLst>
                      <a:ext uri="{FF2B5EF4-FFF2-40B4-BE49-F238E27FC236}">
                        <a16:creationId xmlns:a16="http://schemas.microsoft.com/office/drawing/2014/main" id="{39265CAF-3A5E-4DFB-BA95-BDBD084A593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5" name="Oval 384">
                    <a:extLst>
                      <a:ext uri="{FF2B5EF4-FFF2-40B4-BE49-F238E27FC236}">
                        <a16:creationId xmlns:a16="http://schemas.microsoft.com/office/drawing/2014/main" id="{D427A085-7BAE-46DD-9CAF-8B224D0C90E9}"/>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7" name="Group 366">
                  <a:extLst>
                    <a:ext uri="{FF2B5EF4-FFF2-40B4-BE49-F238E27FC236}">
                      <a16:creationId xmlns:a16="http://schemas.microsoft.com/office/drawing/2014/main" id="{60918EC4-D1DC-40FB-A712-951F0A1C2BD1}"/>
                    </a:ext>
                  </a:extLst>
                </p:cNvPr>
                <p:cNvGrpSpPr/>
                <p:nvPr/>
              </p:nvGrpSpPr>
              <p:grpSpPr>
                <a:xfrm>
                  <a:off x="2222389" y="1582310"/>
                  <a:ext cx="182880" cy="1516527"/>
                  <a:chOff x="882595" y="1582310"/>
                  <a:chExt cx="182880" cy="1516527"/>
                </a:xfrm>
                <a:grpFill/>
              </p:grpSpPr>
              <p:sp>
                <p:nvSpPr>
                  <p:cNvPr id="378" name="Oval 377">
                    <a:extLst>
                      <a:ext uri="{FF2B5EF4-FFF2-40B4-BE49-F238E27FC236}">
                        <a16:creationId xmlns:a16="http://schemas.microsoft.com/office/drawing/2014/main" id="{5602AECB-E7E8-4D48-8D81-4B36429AD7A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9" name="Oval 378">
                    <a:extLst>
                      <a:ext uri="{FF2B5EF4-FFF2-40B4-BE49-F238E27FC236}">
                        <a16:creationId xmlns:a16="http://schemas.microsoft.com/office/drawing/2014/main" id="{1D38B772-626B-4952-887D-FB460E7453C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0" name="Oval 379">
                    <a:extLst>
                      <a:ext uri="{FF2B5EF4-FFF2-40B4-BE49-F238E27FC236}">
                        <a16:creationId xmlns:a16="http://schemas.microsoft.com/office/drawing/2014/main" id="{34624556-DC9F-4BB6-83E3-5B26DE57A10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1" name="Oval 380">
                    <a:extLst>
                      <a:ext uri="{FF2B5EF4-FFF2-40B4-BE49-F238E27FC236}">
                        <a16:creationId xmlns:a16="http://schemas.microsoft.com/office/drawing/2014/main" id="{67462B3F-DF13-464C-8F08-50EF4901CF9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8" name="Group 367">
                  <a:extLst>
                    <a:ext uri="{FF2B5EF4-FFF2-40B4-BE49-F238E27FC236}">
                      <a16:creationId xmlns:a16="http://schemas.microsoft.com/office/drawing/2014/main" id="{74B6B524-108E-44F4-9DCC-705EF4550DB3}"/>
                    </a:ext>
                  </a:extLst>
                </p:cNvPr>
                <p:cNvGrpSpPr/>
                <p:nvPr/>
              </p:nvGrpSpPr>
              <p:grpSpPr>
                <a:xfrm>
                  <a:off x="2668987" y="1582310"/>
                  <a:ext cx="182880" cy="1516527"/>
                  <a:chOff x="882595" y="1582310"/>
                  <a:chExt cx="182880" cy="1516527"/>
                </a:xfrm>
                <a:grpFill/>
              </p:grpSpPr>
              <p:sp>
                <p:nvSpPr>
                  <p:cNvPr id="374" name="Oval 373">
                    <a:extLst>
                      <a:ext uri="{FF2B5EF4-FFF2-40B4-BE49-F238E27FC236}">
                        <a16:creationId xmlns:a16="http://schemas.microsoft.com/office/drawing/2014/main" id="{6F02720C-37E0-4E93-981D-FD7C42525B5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5" name="Oval 374">
                    <a:extLst>
                      <a:ext uri="{FF2B5EF4-FFF2-40B4-BE49-F238E27FC236}">
                        <a16:creationId xmlns:a16="http://schemas.microsoft.com/office/drawing/2014/main" id="{11DABBE4-38B6-4004-A9A1-2392051E988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6" name="Oval 375">
                    <a:extLst>
                      <a:ext uri="{FF2B5EF4-FFF2-40B4-BE49-F238E27FC236}">
                        <a16:creationId xmlns:a16="http://schemas.microsoft.com/office/drawing/2014/main" id="{BC6A68FE-4E89-494C-8E20-75B7FA4AF3D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7" name="Oval 376">
                    <a:extLst>
                      <a:ext uri="{FF2B5EF4-FFF2-40B4-BE49-F238E27FC236}">
                        <a16:creationId xmlns:a16="http://schemas.microsoft.com/office/drawing/2014/main" id="{E7A69AC3-0D5F-40CF-AE2A-1FDC17864396}"/>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69" name="Group 368">
                  <a:extLst>
                    <a:ext uri="{FF2B5EF4-FFF2-40B4-BE49-F238E27FC236}">
                      <a16:creationId xmlns:a16="http://schemas.microsoft.com/office/drawing/2014/main" id="{6794D4AF-3BA5-4CA8-BC7A-C4672C317BB9}"/>
                    </a:ext>
                  </a:extLst>
                </p:cNvPr>
                <p:cNvGrpSpPr/>
                <p:nvPr/>
              </p:nvGrpSpPr>
              <p:grpSpPr>
                <a:xfrm>
                  <a:off x="3115585" y="1582310"/>
                  <a:ext cx="182880" cy="1516527"/>
                  <a:chOff x="882595" y="1582310"/>
                  <a:chExt cx="182880" cy="1516527"/>
                </a:xfrm>
                <a:grpFill/>
              </p:grpSpPr>
              <p:sp>
                <p:nvSpPr>
                  <p:cNvPr id="370" name="Oval 369">
                    <a:extLst>
                      <a:ext uri="{FF2B5EF4-FFF2-40B4-BE49-F238E27FC236}">
                        <a16:creationId xmlns:a16="http://schemas.microsoft.com/office/drawing/2014/main" id="{3CF0BDFB-0937-4721-8345-E99EDDD08FAD}"/>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1" name="Oval 370">
                    <a:extLst>
                      <a:ext uri="{FF2B5EF4-FFF2-40B4-BE49-F238E27FC236}">
                        <a16:creationId xmlns:a16="http://schemas.microsoft.com/office/drawing/2014/main" id="{7683B62F-F565-4EE3-9090-A3E4CF18647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2" name="Oval 371">
                    <a:extLst>
                      <a:ext uri="{FF2B5EF4-FFF2-40B4-BE49-F238E27FC236}">
                        <a16:creationId xmlns:a16="http://schemas.microsoft.com/office/drawing/2014/main" id="{86EA0360-053C-4F7A-85DA-44E5F112FF4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3" name="Oval 372">
                    <a:extLst>
                      <a:ext uri="{FF2B5EF4-FFF2-40B4-BE49-F238E27FC236}">
                        <a16:creationId xmlns:a16="http://schemas.microsoft.com/office/drawing/2014/main" id="{6F1A21E6-FB07-462A-8FC5-6CD765E26912}"/>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grpSp>
          <p:nvGrpSpPr>
            <p:cNvPr id="487" name="Group 486">
              <a:extLst>
                <a:ext uri="{FF2B5EF4-FFF2-40B4-BE49-F238E27FC236}">
                  <a16:creationId xmlns:a16="http://schemas.microsoft.com/office/drawing/2014/main" id="{F3168C72-4B23-4415-A01A-EA530FF693B1}"/>
                </a:ext>
              </a:extLst>
            </p:cNvPr>
            <p:cNvGrpSpPr>
              <a:grpSpLocks noChangeAspect="1"/>
            </p:cNvGrpSpPr>
            <p:nvPr/>
          </p:nvGrpSpPr>
          <p:grpSpPr>
            <a:xfrm>
              <a:off x="4463709" y="3095139"/>
              <a:ext cx="1352358" cy="1595474"/>
              <a:chOff x="882595" y="1582310"/>
              <a:chExt cx="2415870" cy="2850174"/>
            </a:xfrm>
            <a:solidFill>
              <a:schemeClr val="bg1">
                <a:lumMod val="95000"/>
                <a:alpha val="52000"/>
              </a:schemeClr>
            </a:solidFill>
          </p:grpSpPr>
          <p:grpSp>
            <p:nvGrpSpPr>
              <p:cNvPr id="488" name="Group 487">
                <a:extLst>
                  <a:ext uri="{FF2B5EF4-FFF2-40B4-BE49-F238E27FC236}">
                    <a16:creationId xmlns:a16="http://schemas.microsoft.com/office/drawing/2014/main" id="{A39E6F72-0522-4371-BE3D-B4DEDCB555EB}"/>
                  </a:ext>
                </a:extLst>
              </p:cNvPr>
              <p:cNvGrpSpPr/>
              <p:nvPr/>
            </p:nvGrpSpPr>
            <p:grpSpPr>
              <a:xfrm>
                <a:off x="882595" y="1582310"/>
                <a:ext cx="2415870" cy="1516527"/>
                <a:chOff x="882595" y="1582310"/>
                <a:chExt cx="2415870" cy="1516527"/>
              </a:xfrm>
              <a:grpFill/>
            </p:grpSpPr>
            <p:grpSp>
              <p:nvGrpSpPr>
                <p:cNvPr id="520" name="Group 519">
                  <a:extLst>
                    <a:ext uri="{FF2B5EF4-FFF2-40B4-BE49-F238E27FC236}">
                      <a16:creationId xmlns:a16="http://schemas.microsoft.com/office/drawing/2014/main" id="{2A661C1D-8440-4B30-8F7D-660DDD34B1F0}"/>
                    </a:ext>
                  </a:extLst>
                </p:cNvPr>
                <p:cNvGrpSpPr/>
                <p:nvPr/>
              </p:nvGrpSpPr>
              <p:grpSpPr>
                <a:xfrm>
                  <a:off x="882595" y="1582310"/>
                  <a:ext cx="182880" cy="1516527"/>
                  <a:chOff x="882595" y="1582310"/>
                  <a:chExt cx="182880" cy="1516527"/>
                </a:xfrm>
                <a:grpFill/>
              </p:grpSpPr>
              <p:sp>
                <p:nvSpPr>
                  <p:cNvPr id="546" name="Oval 545">
                    <a:extLst>
                      <a:ext uri="{FF2B5EF4-FFF2-40B4-BE49-F238E27FC236}">
                        <a16:creationId xmlns:a16="http://schemas.microsoft.com/office/drawing/2014/main" id="{4A0C50DF-D4C6-4CD9-BA03-B8C74245558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7" name="Oval 546">
                    <a:extLst>
                      <a:ext uri="{FF2B5EF4-FFF2-40B4-BE49-F238E27FC236}">
                        <a16:creationId xmlns:a16="http://schemas.microsoft.com/office/drawing/2014/main" id="{50EF210C-7682-475A-821B-36D50781639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8" name="Oval 547">
                    <a:extLst>
                      <a:ext uri="{FF2B5EF4-FFF2-40B4-BE49-F238E27FC236}">
                        <a16:creationId xmlns:a16="http://schemas.microsoft.com/office/drawing/2014/main" id="{1AC65C76-7ED8-4B3F-BAD2-A8C151B656D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9" name="Oval 548">
                    <a:extLst>
                      <a:ext uri="{FF2B5EF4-FFF2-40B4-BE49-F238E27FC236}">
                        <a16:creationId xmlns:a16="http://schemas.microsoft.com/office/drawing/2014/main" id="{7D1720C5-B3BC-4699-B610-0D62482F8BB2}"/>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1" name="Group 520">
                  <a:extLst>
                    <a:ext uri="{FF2B5EF4-FFF2-40B4-BE49-F238E27FC236}">
                      <a16:creationId xmlns:a16="http://schemas.microsoft.com/office/drawing/2014/main" id="{1B8F5B1A-2DAE-4792-9336-4465DB8744AC}"/>
                    </a:ext>
                  </a:extLst>
                </p:cNvPr>
                <p:cNvGrpSpPr/>
                <p:nvPr/>
              </p:nvGrpSpPr>
              <p:grpSpPr>
                <a:xfrm>
                  <a:off x="1329193" y="1582310"/>
                  <a:ext cx="182880" cy="1516527"/>
                  <a:chOff x="882595" y="1582310"/>
                  <a:chExt cx="182880" cy="1516527"/>
                </a:xfrm>
                <a:grpFill/>
              </p:grpSpPr>
              <p:sp>
                <p:nvSpPr>
                  <p:cNvPr id="542" name="Oval 541">
                    <a:extLst>
                      <a:ext uri="{FF2B5EF4-FFF2-40B4-BE49-F238E27FC236}">
                        <a16:creationId xmlns:a16="http://schemas.microsoft.com/office/drawing/2014/main" id="{CFB4ADA2-41F1-494A-947B-D246955637F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3" name="Oval 542">
                    <a:extLst>
                      <a:ext uri="{FF2B5EF4-FFF2-40B4-BE49-F238E27FC236}">
                        <a16:creationId xmlns:a16="http://schemas.microsoft.com/office/drawing/2014/main" id="{F4B86E07-67C7-4932-AC5E-8986A3A17078}"/>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4" name="Oval 543">
                    <a:extLst>
                      <a:ext uri="{FF2B5EF4-FFF2-40B4-BE49-F238E27FC236}">
                        <a16:creationId xmlns:a16="http://schemas.microsoft.com/office/drawing/2014/main" id="{BC3FB0F9-FFFA-4E2F-A446-03DFCDB76B4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5" name="Oval 544">
                    <a:extLst>
                      <a:ext uri="{FF2B5EF4-FFF2-40B4-BE49-F238E27FC236}">
                        <a16:creationId xmlns:a16="http://schemas.microsoft.com/office/drawing/2014/main" id="{1EEF6F83-9A89-4E77-BDFE-3F5CAB8DF8A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2" name="Group 521">
                  <a:extLst>
                    <a:ext uri="{FF2B5EF4-FFF2-40B4-BE49-F238E27FC236}">
                      <a16:creationId xmlns:a16="http://schemas.microsoft.com/office/drawing/2014/main" id="{FC2F6295-9D35-4829-A9C3-8FE85F84093C}"/>
                    </a:ext>
                  </a:extLst>
                </p:cNvPr>
                <p:cNvGrpSpPr/>
                <p:nvPr/>
              </p:nvGrpSpPr>
              <p:grpSpPr>
                <a:xfrm>
                  <a:off x="1775791" y="1582310"/>
                  <a:ext cx="182880" cy="1516527"/>
                  <a:chOff x="882595" y="1582310"/>
                  <a:chExt cx="182880" cy="1516527"/>
                </a:xfrm>
                <a:grpFill/>
              </p:grpSpPr>
              <p:sp>
                <p:nvSpPr>
                  <p:cNvPr id="538" name="Oval 537">
                    <a:extLst>
                      <a:ext uri="{FF2B5EF4-FFF2-40B4-BE49-F238E27FC236}">
                        <a16:creationId xmlns:a16="http://schemas.microsoft.com/office/drawing/2014/main" id="{14230C59-91FF-4A64-8899-C176E3C388F6}"/>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9" name="Oval 538">
                    <a:extLst>
                      <a:ext uri="{FF2B5EF4-FFF2-40B4-BE49-F238E27FC236}">
                        <a16:creationId xmlns:a16="http://schemas.microsoft.com/office/drawing/2014/main" id="{D4F7AA60-47C8-4BAF-B1AA-D721DD0C1A2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0" name="Oval 539">
                    <a:extLst>
                      <a:ext uri="{FF2B5EF4-FFF2-40B4-BE49-F238E27FC236}">
                        <a16:creationId xmlns:a16="http://schemas.microsoft.com/office/drawing/2014/main" id="{6937B50B-B199-4B6F-9397-B7B883965EB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1" name="Oval 540">
                    <a:extLst>
                      <a:ext uri="{FF2B5EF4-FFF2-40B4-BE49-F238E27FC236}">
                        <a16:creationId xmlns:a16="http://schemas.microsoft.com/office/drawing/2014/main" id="{B8167F26-AD0F-4AEC-8746-B3CA0528896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3" name="Group 522">
                  <a:extLst>
                    <a:ext uri="{FF2B5EF4-FFF2-40B4-BE49-F238E27FC236}">
                      <a16:creationId xmlns:a16="http://schemas.microsoft.com/office/drawing/2014/main" id="{B671DEC7-16B5-4B62-86C0-9E4AE601FEAE}"/>
                    </a:ext>
                  </a:extLst>
                </p:cNvPr>
                <p:cNvGrpSpPr/>
                <p:nvPr/>
              </p:nvGrpSpPr>
              <p:grpSpPr>
                <a:xfrm>
                  <a:off x="2222389" y="1582310"/>
                  <a:ext cx="182880" cy="1516527"/>
                  <a:chOff x="882595" y="1582310"/>
                  <a:chExt cx="182880" cy="1516527"/>
                </a:xfrm>
                <a:grpFill/>
              </p:grpSpPr>
              <p:sp>
                <p:nvSpPr>
                  <p:cNvPr id="534" name="Oval 533">
                    <a:extLst>
                      <a:ext uri="{FF2B5EF4-FFF2-40B4-BE49-F238E27FC236}">
                        <a16:creationId xmlns:a16="http://schemas.microsoft.com/office/drawing/2014/main" id="{BA04ADDC-2C73-4B3C-8752-7A700B42FAB9}"/>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5" name="Oval 534">
                    <a:extLst>
                      <a:ext uri="{FF2B5EF4-FFF2-40B4-BE49-F238E27FC236}">
                        <a16:creationId xmlns:a16="http://schemas.microsoft.com/office/drawing/2014/main" id="{41CB0303-ED4C-4E8E-AC29-D7DAD10A153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6" name="Oval 535">
                    <a:extLst>
                      <a:ext uri="{FF2B5EF4-FFF2-40B4-BE49-F238E27FC236}">
                        <a16:creationId xmlns:a16="http://schemas.microsoft.com/office/drawing/2014/main" id="{16AEB4FB-C945-4911-AF5B-2CD4944251A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7" name="Oval 536">
                    <a:extLst>
                      <a:ext uri="{FF2B5EF4-FFF2-40B4-BE49-F238E27FC236}">
                        <a16:creationId xmlns:a16="http://schemas.microsoft.com/office/drawing/2014/main" id="{DDEE3761-489D-4EC2-AA9B-507B066C6485}"/>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4" name="Group 523">
                  <a:extLst>
                    <a:ext uri="{FF2B5EF4-FFF2-40B4-BE49-F238E27FC236}">
                      <a16:creationId xmlns:a16="http://schemas.microsoft.com/office/drawing/2014/main" id="{0C9CC6CC-7AE8-45AC-ACC7-76C7B757CD6A}"/>
                    </a:ext>
                  </a:extLst>
                </p:cNvPr>
                <p:cNvGrpSpPr/>
                <p:nvPr/>
              </p:nvGrpSpPr>
              <p:grpSpPr>
                <a:xfrm>
                  <a:off x="2668987" y="1582310"/>
                  <a:ext cx="182880" cy="1516527"/>
                  <a:chOff x="882595" y="1582310"/>
                  <a:chExt cx="182880" cy="1516527"/>
                </a:xfrm>
                <a:grpFill/>
              </p:grpSpPr>
              <p:sp>
                <p:nvSpPr>
                  <p:cNvPr id="530" name="Oval 529">
                    <a:extLst>
                      <a:ext uri="{FF2B5EF4-FFF2-40B4-BE49-F238E27FC236}">
                        <a16:creationId xmlns:a16="http://schemas.microsoft.com/office/drawing/2014/main" id="{7B60A254-FB6D-4DC2-964D-1080EE85AAD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1" name="Oval 530">
                    <a:extLst>
                      <a:ext uri="{FF2B5EF4-FFF2-40B4-BE49-F238E27FC236}">
                        <a16:creationId xmlns:a16="http://schemas.microsoft.com/office/drawing/2014/main" id="{67D9BA27-B9FB-44E9-915C-DB5E3E02AC6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2" name="Oval 531">
                    <a:extLst>
                      <a:ext uri="{FF2B5EF4-FFF2-40B4-BE49-F238E27FC236}">
                        <a16:creationId xmlns:a16="http://schemas.microsoft.com/office/drawing/2014/main" id="{3BF2C8EE-CAA9-456D-8697-E405EAD4F9A9}"/>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3" name="Oval 532">
                    <a:extLst>
                      <a:ext uri="{FF2B5EF4-FFF2-40B4-BE49-F238E27FC236}">
                        <a16:creationId xmlns:a16="http://schemas.microsoft.com/office/drawing/2014/main" id="{4DAAA0DE-6110-40F6-85A1-147F429742B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525" name="Group 524">
                  <a:extLst>
                    <a:ext uri="{FF2B5EF4-FFF2-40B4-BE49-F238E27FC236}">
                      <a16:creationId xmlns:a16="http://schemas.microsoft.com/office/drawing/2014/main" id="{106B3B55-10D9-41A9-AB31-CB20D1653EDB}"/>
                    </a:ext>
                  </a:extLst>
                </p:cNvPr>
                <p:cNvGrpSpPr/>
                <p:nvPr/>
              </p:nvGrpSpPr>
              <p:grpSpPr>
                <a:xfrm>
                  <a:off x="3115585" y="1582310"/>
                  <a:ext cx="182880" cy="1516527"/>
                  <a:chOff x="882595" y="1582310"/>
                  <a:chExt cx="182880" cy="1516527"/>
                </a:xfrm>
                <a:grpFill/>
              </p:grpSpPr>
              <p:sp>
                <p:nvSpPr>
                  <p:cNvPr id="526" name="Oval 525">
                    <a:extLst>
                      <a:ext uri="{FF2B5EF4-FFF2-40B4-BE49-F238E27FC236}">
                        <a16:creationId xmlns:a16="http://schemas.microsoft.com/office/drawing/2014/main" id="{10CD59BB-DBD4-4095-A98D-7DABBB4BF67E}"/>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7" name="Oval 526">
                    <a:extLst>
                      <a:ext uri="{FF2B5EF4-FFF2-40B4-BE49-F238E27FC236}">
                        <a16:creationId xmlns:a16="http://schemas.microsoft.com/office/drawing/2014/main" id="{037E9B89-01C7-4D3F-83B9-496073C62506}"/>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8" name="Oval 527">
                    <a:extLst>
                      <a:ext uri="{FF2B5EF4-FFF2-40B4-BE49-F238E27FC236}">
                        <a16:creationId xmlns:a16="http://schemas.microsoft.com/office/drawing/2014/main" id="{2D330035-A33F-4579-AD22-0C82390D5711}"/>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9" name="Oval 528">
                    <a:extLst>
                      <a:ext uri="{FF2B5EF4-FFF2-40B4-BE49-F238E27FC236}">
                        <a16:creationId xmlns:a16="http://schemas.microsoft.com/office/drawing/2014/main" id="{5E57EC39-07B7-4EEC-BA48-FB6EE05E37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489" name="Group 488">
                <a:extLst>
                  <a:ext uri="{FF2B5EF4-FFF2-40B4-BE49-F238E27FC236}">
                    <a16:creationId xmlns:a16="http://schemas.microsoft.com/office/drawing/2014/main" id="{7FF41296-997B-4E6F-BC4B-338C0E070FA6}"/>
                  </a:ext>
                </a:extLst>
              </p:cNvPr>
              <p:cNvGrpSpPr/>
              <p:nvPr/>
            </p:nvGrpSpPr>
            <p:grpSpPr>
              <a:xfrm>
                <a:off x="882595" y="2915957"/>
                <a:ext cx="2415870" cy="1516527"/>
                <a:chOff x="882595" y="1582310"/>
                <a:chExt cx="2415870" cy="1516527"/>
              </a:xfrm>
              <a:grpFill/>
            </p:grpSpPr>
            <p:grpSp>
              <p:nvGrpSpPr>
                <p:cNvPr id="490" name="Group 489">
                  <a:extLst>
                    <a:ext uri="{FF2B5EF4-FFF2-40B4-BE49-F238E27FC236}">
                      <a16:creationId xmlns:a16="http://schemas.microsoft.com/office/drawing/2014/main" id="{958E9F48-49CB-4BCF-9602-1AF40707BAC7}"/>
                    </a:ext>
                  </a:extLst>
                </p:cNvPr>
                <p:cNvGrpSpPr/>
                <p:nvPr/>
              </p:nvGrpSpPr>
              <p:grpSpPr>
                <a:xfrm>
                  <a:off x="882595" y="1582310"/>
                  <a:ext cx="182880" cy="1516527"/>
                  <a:chOff x="882595" y="1582310"/>
                  <a:chExt cx="182880" cy="1516527"/>
                </a:xfrm>
                <a:grpFill/>
              </p:grpSpPr>
              <p:sp>
                <p:nvSpPr>
                  <p:cNvPr id="516" name="Oval 515">
                    <a:extLst>
                      <a:ext uri="{FF2B5EF4-FFF2-40B4-BE49-F238E27FC236}">
                        <a16:creationId xmlns:a16="http://schemas.microsoft.com/office/drawing/2014/main" id="{8ED319F3-79BF-4981-9AAF-CCB4347C0CB3}"/>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7" name="Oval 516">
                    <a:extLst>
                      <a:ext uri="{FF2B5EF4-FFF2-40B4-BE49-F238E27FC236}">
                        <a16:creationId xmlns:a16="http://schemas.microsoft.com/office/drawing/2014/main" id="{37C7A3E1-0D04-4BE3-8DA3-F9828DABE5D7}"/>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8" name="Oval 517">
                    <a:extLst>
                      <a:ext uri="{FF2B5EF4-FFF2-40B4-BE49-F238E27FC236}">
                        <a16:creationId xmlns:a16="http://schemas.microsoft.com/office/drawing/2014/main" id="{C9E5CA7A-CAFA-4920-B821-310235BE8062}"/>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9" name="Oval 518">
                    <a:extLst>
                      <a:ext uri="{FF2B5EF4-FFF2-40B4-BE49-F238E27FC236}">
                        <a16:creationId xmlns:a16="http://schemas.microsoft.com/office/drawing/2014/main" id="{C1FD5FAF-B322-4E7A-AA3D-25E5D4BA17C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1" name="Group 490">
                  <a:extLst>
                    <a:ext uri="{FF2B5EF4-FFF2-40B4-BE49-F238E27FC236}">
                      <a16:creationId xmlns:a16="http://schemas.microsoft.com/office/drawing/2014/main" id="{6F06752C-3D9C-4FAB-80FC-194901C09988}"/>
                    </a:ext>
                  </a:extLst>
                </p:cNvPr>
                <p:cNvGrpSpPr/>
                <p:nvPr/>
              </p:nvGrpSpPr>
              <p:grpSpPr>
                <a:xfrm>
                  <a:off x="1329193" y="1582310"/>
                  <a:ext cx="182880" cy="1516527"/>
                  <a:chOff x="882595" y="1582310"/>
                  <a:chExt cx="182880" cy="1516527"/>
                </a:xfrm>
                <a:grpFill/>
              </p:grpSpPr>
              <p:sp>
                <p:nvSpPr>
                  <p:cNvPr id="512" name="Oval 511">
                    <a:extLst>
                      <a:ext uri="{FF2B5EF4-FFF2-40B4-BE49-F238E27FC236}">
                        <a16:creationId xmlns:a16="http://schemas.microsoft.com/office/drawing/2014/main" id="{A2116588-D076-4794-8C3F-97A4D9BD983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3" name="Oval 512">
                    <a:extLst>
                      <a:ext uri="{FF2B5EF4-FFF2-40B4-BE49-F238E27FC236}">
                        <a16:creationId xmlns:a16="http://schemas.microsoft.com/office/drawing/2014/main" id="{FDC1E519-C5F7-407F-8184-F873406ED96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4" name="Oval 513">
                    <a:extLst>
                      <a:ext uri="{FF2B5EF4-FFF2-40B4-BE49-F238E27FC236}">
                        <a16:creationId xmlns:a16="http://schemas.microsoft.com/office/drawing/2014/main" id="{183EC5AC-2B5D-4058-BABA-B5FF5EED4D1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5" name="Oval 514">
                    <a:extLst>
                      <a:ext uri="{FF2B5EF4-FFF2-40B4-BE49-F238E27FC236}">
                        <a16:creationId xmlns:a16="http://schemas.microsoft.com/office/drawing/2014/main" id="{E3950A37-FF7D-4A49-A862-C6ADF98979A4}"/>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2" name="Group 491">
                  <a:extLst>
                    <a:ext uri="{FF2B5EF4-FFF2-40B4-BE49-F238E27FC236}">
                      <a16:creationId xmlns:a16="http://schemas.microsoft.com/office/drawing/2014/main" id="{07C466E7-EE2C-4CA1-B231-2CAD74E5C5A7}"/>
                    </a:ext>
                  </a:extLst>
                </p:cNvPr>
                <p:cNvGrpSpPr/>
                <p:nvPr/>
              </p:nvGrpSpPr>
              <p:grpSpPr>
                <a:xfrm>
                  <a:off x="1775791" y="1582310"/>
                  <a:ext cx="182880" cy="1516527"/>
                  <a:chOff x="882595" y="1582310"/>
                  <a:chExt cx="182880" cy="1516527"/>
                </a:xfrm>
                <a:grpFill/>
              </p:grpSpPr>
              <p:sp>
                <p:nvSpPr>
                  <p:cNvPr id="508" name="Oval 507">
                    <a:extLst>
                      <a:ext uri="{FF2B5EF4-FFF2-40B4-BE49-F238E27FC236}">
                        <a16:creationId xmlns:a16="http://schemas.microsoft.com/office/drawing/2014/main" id="{921EFE62-0F59-4F82-BAE3-0ED554BB9E0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9" name="Oval 508">
                    <a:extLst>
                      <a:ext uri="{FF2B5EF4-FFF2-40B4-BE49-F238E27FC236}">
                        <a16:creationId xmlns:a16="http://schemas.microsoft.com/office/drawing/2014/main" id="{FDE530FB-3B17-45EE-A643-27D19C670EBD}"/>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0" name="Oval 509">
                    <a:extLst>
                      <a:ext uri="{FF2B5EF4-FFF2-40B4-BE49-F238E27FC236}">
                        <a16:creationId xmlns:a16="http://schemas.microsoft.com/office/drawing/2014/main" id="{E4483B64-9109-4521-81ED-FFC91132384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1" name="Oval 510">
                    <a:extLst>
                      <a:ext uri="{FF2B5EF4-FFF2-40B4-BE49-F238E27FC236}">
                        <a16:creationId xmlns:a16="http://schemas.microsoft.com/office/drawing/2014/main" id="{A108E7A4-4B0B-4AE8-A569-C6DD80DE8560}"/>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3" name="Group 492">
                  <a:extLst>
                    <a:ext uri="{FF2B5EF4-FFF2-40B4-BE49-F238E27FC236}">
                      <a16:creationId xmlns:a16="http://schemas.microsoft.com/office/drawing/2014/main" id="{E842E32C-1A3D-4A09-A4B5-22E5DB9211BA}"/>
                    </a:ext>
                  </a:extLst>
                </p:cNvPr>
                <p:cNvGrpSpPr/>
                <p:nvPr/>
              </p:nvGrpSpPr>
              <p:grpSpPr>
                <a:xfrm>
                  <a:off x="2222389" y="1582310"/>
                  <a:ext cx="182880" cy="1516527"/>
                  <a:chOff x="882595" y="1582310"/>
                  <a:chExt cx="182880" cy="1516527"/>
                </a:xfrm>
                <a:grpFill/>
              </p:grpSpPr>
              <p:sp>
                <p:nvSpPr>
                  <p:cNvPr id="504" name="Oval 503">
                    <a:extLst>
                      <a:ext uri="{FF2B5EF4-FFF2-40B4-BE49-F238E27FC236}">
                        <a16:creationId xmlns:a16="http://schemas.microsoft.com/office/drawing/2014/main" id="{E9999006-D79B-4538-AB00-5F273BA8CDC4}"/>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5" name="Oval 504">
                    <a:extLst>
                      <a:ext uri="{FF2B5EF4-FFF2-40B4-BE49-F238E27FC236}">
                        <a16:creationId xmlns:a16="http://schemas.microsoft.com/office/drawing/2014/main" id="{2BA70B72-9984-4724-9CF1-E351F35FC6B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6" name="Oval 505">
                    <a:extLst>
                      <a:ext uri="{FF2B5EF4-FFF2-40B4-BE49-F238E27FC236}">
                        <a16:creationId xmlns:a16="http://schemas.microsoft.com/office/drawing/2014/main" id="{4CE559F0-2513-439E-9033-D3CAD4F6D0C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7" name="Oval 506">
                    <a:extLst>
                      <a:ext uri="{FF2B5EF4-FFF2-40B4-BE49-F238E27FC236}">
                        <a16:creationId xmlns:a16="http://schemas.microsoft.com/office/drawing/2014/main" id="{24612A8E-3857-49D1-AB9E-22D5CEB2FDC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4" name="Group 493">
                  <a:extLst>
                    <a:ext uri="{FF2B5EF4-FFF2-40B4-BE49-F238E27FC236}">
                      <a16:creationId xmlns:a16="http://schemas.microsoft.com/office/drawing/2014/main" id="{A94B60EA-3C4C-4723-80C4-C29B81FB3E3E}"/>
                    </a:ext>
                  </a:extLst>
                </p:cNvPr>
                <p:cNvGrpSpPr/>
                <p:nvPr/>
              </p:nvGrpSpPr>
              <p:grpSpPr>
                <a:xfrm>
                  <a:off x="2668987" y="1582310"/>
                  <a:ext cx="182880" cy="1516527"/>
                  <a:chOff x="882595" y="1582310"/>
                  <a:chExt cx="182880" cy="1516527"/>
                </a:xfrm>
                <a:grpFill/>
              </p:grpSpPr>
              <p:sp>
                <p:nvSpPr>
                  <p:cNvPr id="500" name="Oval 499">
                    <a:extLst>
                      <a:ext uri="{FF2B5EF4-FFF2-40B4-BE49-F238E27FC236}">
                        <a16:creationId xmlns:a16="http://schemas.microsoft.com/office/drawing/2014/main" id="{43304ACA-FC65-4C0C-91A7-05DC9B09D670}"/>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1" name="Oval 500">
                    <a:extLst>
                      <a:ext uri="{FF2B5EF4-FFF2-40B4-BE49-F238E27FC236}">
                        <a16:creationId xmlns:a16="http://schemas.microsoft.com/office/drawing/2014/main" id="{CED833D5-9B6D-438C-ADA9-6477660664D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2" name="Oval 501">
                    <a:extLst>
                      <a:ext uri="{FF2B5EF4-FFF2-40B4-BE49-F238E27FC236}">
                        <a16:creationId xmlns:a16="http://schemas.microsoft.com/office/drawing/2014/main" id="{49B192FF-799B-4AFF-9E55-DA551B487A1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3" name="Oval 502">
                    <a:extLst>
                      <a:ext uri="{FF2B5EF4-FFF2-40B4-BE49-F238E27FC236}">
                        <a16:creationId xmlns:a16="http://schemas.microsoft.com/office/drawing/2014/main" id="{29C91E64-6A73-46D9-8693-9EA2E10B3E7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5" name="Group 494">
                  <a:extLst>
                    <a:ext uri="{FF2B5EF4-FFF2-40B4-BE49-F238E27FC236}">
                      <a16:creationId xmlns:a16="http://schemas.microsoft.com/office/drawing/2014/main" id="{5EA69CF4-55DA-42B2-BCDF-8D7A389F0DF9}"/>
                    </a:ext>
                  </a:extLst>
                </p:cNvPr>
                <p:cNvGrpSpPr/>
                <p:nvPr/>
              </p:nvGrpSpPr>
              <p:grpSpPr>
                <a:xfrm>
                  <a:off x="3115585" y="1582310"/>
                  <a:ext cx="182880" cy="1516527"/>
                  <a:chOff x="882595" y="1582310"/>
                  <a:chExt cx="182880" cy="1516527"/>
                </a:xfrm>
                <a:grpFill/>
              </p:grpSpPr>
              <p:sp>
                <p:nvSpPr>
                  <p:cNvPr id="496" name="Oval 495">
                    <a:extLst>
                      <a:ext uri="{FF2B5EF4-FFF2-40B4-BE49-F238E27FC236}">
                        <a16:creationId xmlns:a16="http://schemas.microsoft.com/office/drawing/2014/main" id="{7715DE8F-924A-4DA3-A1DB-0AAA4DAF5FB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7" name="Oval 496">
                    <a:extLst>
                      <a:ext uri="{FF2B5EF4-FFF2-40B4-BE49-F238E27FC236}">
                        <a16:creationId xmlns:a16="http://schemas.microsoft.com/office/drawing/2014/main" id="{7388AD26-FF7D-4405-83E7-697294BEC41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8" name="Oval 497">
                    <a:extLst>
                      <a:ext uri="{FF2B5EF4-FFF2-40B4-BE49-F238E27FC236}">
                        <a16:creationId xmlns:a16="http://schemas.microsoft.com/office/drawing/2014/main" id="{65A283FA-3351-4C6C-B5E8-5BF2774A384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99" name="Oval 498">
                    <a:extLst>
                      <a:ext uri="{FF2B5EF4-FFF2-40B4-BE49-F238E27FC236}">
                        <a16:creationId xmlns:a16="http://schemas.microsoft.com/office/drawing/2014/main" id="{55987960-4775-4AD1-91CA-1CCC4AE9B14B}"/>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grpSp>
          <p:nvGrpSpPr>
            <p:cNvPr id="424" name="Group 423">
              <a:extLst>
                <a:ext uri="{FF2B5EF4-FFF2-40B4-BE49-F238E27FC236}">
                  <a16:creationId xmlns:a16="http://schemas.microsoft.com/office/drawing/2014/main" id="{84E9A0BC-562E-4290-ADE5-A4E41C88E5EA}"/>
                </a:ext>
              </a:extLst>
            </p:cNvPr>
            <p:cNvGrpSpPr>
              <a:grpSpLocks noChangeAspect="1"/>
            </p:cNvGrpSpPr>
            <p:nvPr/>
          </p:nvGrpSpPr>
          <p:grpSpPr>
            <a:xfrm>
              <a:off x="4463709" y="1318824"/>
              <a:ext cx="1352358" cy="1595474"/>
              <a:chOff x="882595" y="1582310"/>
              <a:chExt cx="2415870" cy="2850174"/>
            </a:xfrm>
            <a:solidFill>
              <a:schemeClr val="bg1">
                <a:lumMod val="95000"/>
                <a:alpha val="52000"/>
              </a:schemeClr>
            </a:solidFill>
          </p:grpSpPr>
          <p:grpSp>
            <p:nvGrpSpPr>
              <p:cNvPr id="425" name="Group 424">
                <a:extLst>
                  <a:ext uri="{FF2B5EF4-FFF2-40B4-BE49-F238E27FC236}">
                    <a16:creationId xmlns:a16="http://schemas.microsoft.com/office/drawing/2014/main" id="{307C3E6C-77DD-4026-A1A3-CEF040EB6F31}"/>
                  </a:ext>
                </a:extLst>
              </p:cNvPr>
              <p:cNvGrpSpPr/>
              <p:nvPr/>
            </p:nvGrpSpPr>
            <p:grpSpPr>
              <a:xfrm>
                <a:off x="882595" y="1582310"/>
                <a:ext cx="2415870" cy="1516527"/>
                <a:chOff x="882595" y="1582310"/>
                <a:chExt cx="2415870" cy="1516527"/>
              </a:xfrm>
              <a:grpFill/>
            </p:grpSpPr>
            <p:grpSp>
              <p:nvGrpSpPr>
                <p:cNvPr id="457" name="Group 456">
                  <a:extLst>
                    <a:ext uri="{FF2B5EF4-FFF2-40B4-BE49-F238E27FC236}">
                      <a16:creationId xmlns:a16="http://schemas.microsoft.com/office/drawing/2014/main" id="{95CB114F-1E54-48F4-9B2E-4CED372AA76C}"/>
                    </a:ext>
                  </a:extLst>
                </p:cNvPr>
                <p:cNvGrpSpPr/>
                <p:nvPr/>
              </p:nvGrpSpPr>
              <p:grpSpPr>
                <a:xfrm>
                  <a:off x="882595" y="1582310"/>
                  <a:ext cx="182880" cy="1516527"/>
                  <a:chOff x="882595" y="1582310"/>
                  <a:chExt cx="182880" cy="1516527"/>
                </a:xfrm>
                <a:grpFill/>
              </p:grpSpPr>
              <p:sp>
                <p:nvSpPr>
                  <p:cNvPr id="483" name="Oval 482">
                    <a:extLst>
                      <a:ext uri="{FF2B5EF4-FFF2-40B4-BE49-F238E27FC236}">
                        <a16:creationId xmlns:a16="http://schemas.microsoft.com/office/drawing/2014/main" id="{1537CC65-AE25-4DE8-8663-F446F9B7E977}"/>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4" name="Oval 483">
                    <a:extLst>
                      <a:ext uri="{FF2B5EF4-FFF2-40B4-BE49-F238E27FC236}">
                        <a16:creationId xmlns:a16="http://schemas.microsoft.com/office/drawing/2014/main" id="{CEDC4A2B-2FC8-4ADA-90F2-E20B52D5D0CE}"/>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5" name="Oval 484">
                    <a:extLst>
                      <a:ext uri="{FF2B5EF4-FFF2-40B4-BE49-F238E27FC236}">
                        <a16:creationId xmlns:a16="http://schemas.microsoft.com/office/drawing/2014/main" id="{F5CD59E6-C306-46BE-9823-E8965D8B1E7E}"/>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6" name="Oval 485">
                    <a:extLst>
                      <a:ext uri="{FF2B5EF4-FFF2-40B4-BE49-F238E27FC236}">
                        <a16:creationId xmlns:a16="http://schemas.microsoft.com/office/drawing/2014/main" id="{8B4EBEBD-B136-44D7-BD40-2DA321EB931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58" name="Group 457">
                  <a:extLst>
                    <a:ext uri="{FF2B5EF4-FFF2-40B4-BE49-F238E27FC236}">
                      <a16:creationId xmlns:a16="http://schemas.microsoft.com/office/drawing/2014/main" id="{C9F319CB-2FF1-49F5-AA45-4B08CBBB1BB4}"/>
                    </a:ext>
                  </a:extLst>
                </p:cNvPr>
                <p:cNvGrpSpPr/>
                <p:nvPr/>
              </p:nvGrpSpPr>
              <p:grpSpPr>
                <a:xfrm>
                  <a:off x="1329193" y="1582310"/>
                  <a:ext cx="182880" cy="1516527"/>
                  <a:chOff x="882595" y="1582310"/>
                  <a:chExt cx="182880" cy="1516527"/>
                </a:xfrm>
                <a:grpFill/>
              </p:grpSpPr>
              <p:sp>
                <p:nvSpPr>
                  <p:cNvPr id="479" name="Oval 478">
                    <a:extLst>
                      <a:ext uri="{FF2B5EF4-FFF2-40B4-BE49-F238E27FC236}">
                        <a16:creationId xmlns:a16="http://schemas.microsoft.com/office/drawing/2014/main" id="{EDBE356F-0D30-431C-917E-BF9C1CA3F27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0" name="Oval 479">
                    <a:extLst>
                      <a:ext uri="{FF2B5EF4-FFF2-40B4-BE49-F238E27FC236}">
                        <a16:creationId xmlns:a16="http://schemas.microsoft.com/office/drawing/2014/main" id="{69258D19-1501-4614-874C-D1247CAE4225}"/>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1" name="Oval 480">
                    <a:extLst>
                      <a:ext uri="{FF2B5EF4-FFF2-40B4-BE49-F238E27FC236}">
                        <a16:creationId xmlns:a16="http://schemas.microsoft.com/office/drawing/2014/main" id="{F9A044E1-AEE8-46E7-A1D0-467463C27403}"/>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2" name="Oval 481">
                    <a:extLst>
                      <a:ext uri="{FF2B5EF4-FFF2-40B4-BE49-F238E27FC236}">
                        <a16:creationId xmlns:a16="http://schemas.microsoft.com/office/drawing/2014/main" id="{2FCF8579-F21C-4479-BDD9-592CD3C6B68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59" name="Group 458">
                  <a:extLst>
                    <a:ext uri="{FF2B5EF4-FFF2-40B4-BE49-F238E27FC236}">
                      <a16:creationId xmlns:a16="http://schemas.microsoft.com/office/drawing/2014/main" id="{BC7160B3-AD78-49AD-B1BE-7DA169051446}"/>
                    </a:ext>
                  </a:extLst>
                </p:cNvPr>
                <p:cNvGrpSpPr/>
                <p:nvPr/>
              </p:nvGrpSpPr>
              <p:grpSpPr>
                <a:xfrm>
                  <a:off x="1775791" y="1582310"/>
                  <a:ext cx="182880" cy="1516527"/>
                  <a:chOff x="882595" y="1582310"/>
                  <a:chExt cx="182880" cy="1516527"/>
                </a:xfrm>
                <a:grpFill/>
              </p:grpSpPr>
              <p:sp>
                <p:nvSpPr>
                  <p:cNvPr id="475" name="Oval 474">
                    <a:extLst>
                      <a:ext uri="{FF2B5EF4-FFF2-40B4-BE49-F238E27FC236}">
                        <a16:creationId xmlns:a16="http://schemas.microsoft.com/office/drawing/2014/main" id="{5F698931-D133-4F8B-AA47-CA50DB6362E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6" name="Oval 475">
                    <a:extLst>
                      <a:ext uri="{FF2B5EF4-FFF2-40B4-BE49-F238E27FC236}">
                        <a16:creationId xmlns:a16="http://schemas.microsoft.com/office/drawing/2014/main" id="{C7F466B0-CEB6-4C27-A9FB-F63D364BA77A}"/>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7" name="Oval 476">
                    <a:extLst>
                      <a:ext uri="{FF2B5EF4-FFF2-40B4-BE49-F238E27FC236}">
                        <a16:creationId xmlns:a16="http://schemas.microsoft.com/office/drawing/2014/main" id="{19CA6E5B-8B2D-4CB5-A788-B8CFB36719B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8" name="Oval 477">
                    <a:extLst>
                      <a:ext uri="{FF2B5EF4-FFF2-40B4-BE49-F238E27FC236}">
                        <a16:creationId xmlns:a16="http://schemas.microsoft.com/office/drawing/2014/main" id="{8D85867D-2146-46B8-846B-A9D9916F9E7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0" name="Group 459">
                  <a:extLst>
                    <a:ext uri="{FF2B5EF4-FFF2-40B4-BE49-F238E27FC236}">
                      <a16:creationId xmlns:a16="http://schemas.microsoft.com/office/drawing/2014/main" id="{AE901C61-57B0-49E9-B170-EC931A2D8E9B}"/>
                    </a:ext>
                  </a:extLst>
                </p:cNvPr>
                <p:cNvGrpSpPr/>
                <p:nvPr/>
              </p:nvGrpSpPr>
              <p:grpSpPr>
                <a:xfrm>
                  <a:off x="2222389" y="1582310"/>
                  <a:ext cx="182880" cy="1516527"/>
                  <a:chOff x="882595" y="1582310"/>
                  <a:chExt cx="182880" cy="1516527"/>
                </a:xfrm>
                <a:grpFill/>
              </p:grpSpPr>
              <p:sp>
                <p:nvSpPr>
                  <p:cNvPr id="471" name="Oval 470">
                    <a:extLst>
                      <a:ext uri="{FF2B5EF4-FFF2-40B4-BE49-F238E27FC236}">
                        <a16:creationId xmlns:a16="http://schemas.microsoft.com/office/drawing/2014/main" id="{C2967068-4BF2-42D9-BF82-A304746C3C1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2" name="Oval 471">
                    <a:extLst>
                      <a:ext uri="{FF2B5EF4-FFF2-40B4-BE49-F238E27FC236}">
                        <a16:creationId xmlns:a16="http://schemas.microsoft.com/office/drawing/2014/main" id="{7B7955EC-A8C8-421E-8536-5C48E0FBC3C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3" name="Oval 472">
                    <a:extLst>
                      <a:ext uri="{FF2B5EF4-FFF2-40B4-BE49-F238E27FC236}">
                        <a16:creationId xmlns:a16="http://schemas.microsoft.com/office/drawing/2014/main" id="{9DE98E28-B309-48D2-B345-A991FEA22651}"/>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4" name="Oval 473">
                    <a:extLst>
                      <a:ext uri="{FF2B5EF4-FFF2-40B4-BE49-F238E27FC236}">
                        <a16:creationId xmlns:a16="http://schemas.microsoft.com/office/drawing/2014/main" id="{F4ECF355-A70B-45C8-990C-AE13B964B400}"/>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1" name="Group 460">
                  <a:extLst>
                    <a:ext uri="{FF2B5EF4-FFF2-40B4-BE49-F238E27FC236}">
                      <a16:creationId xmlns:a16="http://schemas.microsoft.com/office/drawing/2014/main" id="{46E41A4C-82EB-44C9-9949-41EFED72449E}"/>
                    </a:ext>
                  </a:extLst>
                </p:cNvPr>
                <p:cNvGrpSpPr/>
                <p:nvPr/>
              </p:nvGrpSpPr>
              <p:grpSpPr>
                <a:xfrm>
                  <a:off x="2668987" y="1582310"/>
                  <a:ext cx="182880" cy="1516527"/>
                  <a:chOff x="882595" y="1582310"/>
                  <a:chExt cx="182880" cy="1516527"/>
                </a:xfrm>
                <a:grpFill/>
              </p:grpSpPr>
              <p:sp>
                <p:nvSpPr>
                  <p:cNvPr id="467" name="Oval 466">
                    <a:extLst>
                      <a:ext uri="{FF2B5EF4-FFF2-40B4-BE49-F238E27FC236}">
                        <a16:creationId xmlns:a16="http://schemas.microsoft.com/office/drawing/2014/main" id="{C49D678A-6CE9-48B2-B95F-1366C0EFE3AC}"/>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8" name="Oval 467">
                    <a:extLst>
                      <a:ext uri="{FF2B5EF4-FFF2-40B4-BE49-F238E27FC236}">
                        <a16:creationId xmlns:a16="http://schemas.microsoft.com/office/drawing/2014/main" id="{171E88FB-FD45-4884-82D4-BC2324301A66}"/>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9" name="Oval 468">
                    <a:extLst>
                      <a:ext uri="{FF2B5EF4-FFF2-40B4-BE49-F238E27FC236}">
                        <a16:creationId xmlns:a16="http://schemas.microsoft.com/office/drawing/2014/main" id="{350EF3FB-1428-45EA-866F-01CE13BAAA4D}"/>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0" name="Oval 469">
                    <a:extLst>
                      <a:ext uri="{FF2B5EF4-FFF2-40B4-BE49-F238E27FC236}">
                        <a16:creationId xmlns:a16="http://schemas.microsoft.com/office/drawing/2014/main" id="{D12C475F-685F-458F-BF15-07608C321D4E}"/>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2" name="Group 461">
                  <a:extLst>
                    <a:ext uri="{FF2B5EF4-FFF2-40B4-BE49-F238E27FC236}">
                      <a16:creationId xmlns:a16="http://schemas.microsoft.com/office/drawing/2014/main" id="{9BC066D0-484E-4CC3-9B7F-E4086D8381DD}"/>
                    </a:ext>
                  </a:extLst>
                </p:cNvPr>
                <p:cNvGrpSpPr/>
                <p:nvPr/>
              </p:nvGrpSpPr>
              <p:grpSpPr>
                <a:xfrm>
                  <a:off x="3115585" y="1582310"/>
                  <a:ext cx="182880" cy="1516527"/>
                  <a:chOff x="882595" y="1582310"/>
                  <a:chExt cx="182880" cy="1516527"/>
                </a:xfrm>
                <a:grpFill/>
              </p:grpSpPr>
              <p:sp>
                <p:nvSpPr>
                  <p:cNvPr id="463" name="Oval 462">
                    <a:extLst>
                      <a:ext uri="{FF2B5EF4-FFF2-40B4-BE49-F238E27FC236}">
                        <a16:creationId xmlns:a16="http://schemas.microsoft.com/office/drawing/2014/main" id="{F09A6E47-B604-476A-8689-2467A8BBFF9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4" name="Oval 463">
                    <a:extLst>
                      <a:ext uri="{FF2B5EF4-FFF2-40B4-BE49-F238E27FC236}">
                        <a16:creationId xmlns:a16="http://schemas.microsoft.com/office/drawing/2014/main" id="{A20C552D-434C-4720-AA28-17C2F6B05E0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5" name="Oval 464">
                    <a:extLst>
                      <a:ext uri="{FF2B5EF4-FFF2-40B4-BE49-F238E27FC236}">
                        <a16:creationId xmlns:a16="http://schemas.microsoft.com/office/drawing/2014/main" id="{B6495971-1315-4B5C-AD95-B5E6ADFF965C}"/>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66" name="Oval 465">
                    <a:extLst>
                      <a:ext uri="{FF2B5EF4-FFF2-40B4-BE49-F238E27FC236}">
                        <a16:creationId xmlns:a16="http://schemas.microsoft.com/office/drawing/2014/main" id="{4123A0FA-5440-4102-B59D-DADA44A6C447}"/>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nvGrpSpPr>
              <p:cNvPr id="426" name="Group 425">
                <a:extLst>
                  <a:ext uri="{FF2B5EF4-FFF2-40B4-BE49-F238E27FC236}">
                    <a16:creationId xmlns:a16="http://schemas.microsoft.com/office/drawing/2014/main" id="{4281E2A6-03AA-4892-9530-28BABE0349AE}"/>
                  </a:ext>
                </a:extLst>
              </p:cNvPr>
              <p:cNvGrpSpPr/>
              <p:nvPr/>
            </p:nvGrpSpPr>
            <p:grpSpPr>
              <a:xfrm>
                <a:off x="882595" y="2915957"/>
                <a:ext cx="2415870" cy="1516527"/>
                <a:chOff x="882595" y="1582310"/>
                <a:chExt cx="2415870" cy="1516527"/>
              </a:xfrm>
              <a:grpFill/>
            </p:grpSpPr>
            <p:grpSp>
              <p:nvGrpSpPr>
                <p:cNvPr id="427" name="Group 426">
                  <a:extLst>
                    <a:ext uri="{FF2B5EF4-FFF2-40B4-BE49-F238E27FC236}">
                      <a16:creationId xmlns:a16="http://schemas.microsoft.com/office/drawing/2014/main" id="{F5ACF8A0-82EF-4302-92AA-DC5ACC001B32}"/>
                    </a:ext>
                  </a:extLst>
                </p:cNvPr>
                <p:cNvGrpSpPr/>
                <p:nvPr/>
              </p:nvGrpSpPr>
              <p:grpSpPr>
                <a:xfrm>
                  <a:off x="882595" y="1582310"/>
                  <a:ext cx="182880" cy="1516527"/>
                  <a:chOff x="882595" y="1582310"/>
                  <a:chExt cx="182880" cy="1516527"/>
                </a:xfrm>
                <a:grpFill/>
              </p:grpSpPr>
              <p:sp>
                <p:nvSpPr>
                  <p:cNvPr id="453" name="Oval 452">
                    <a:extLst>
                      <a:ext uri="{FF2B5EF4-FFF2-40B4-BE49-F238E27FC236}">
                        <a16:creationId xmlns:a16="http://schemas.microsoft.com/office/drawing/2014/main" id="{4DD07FBF-5144-4DD8-BAFB-61F8766295D2}"/>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4" name="Oval 453">
                    <a:extLst>
                      <a:ext uri="{FF2B5EF4-FFF2-40B4-BE49-F238E27FC236}">
                        <a16:creationId xmlns:a16="http://schemas.microsoft.com/office/drawing/2014/main" id="{C2712113-AEB6-4266-9C72-7FE3A414F844}"/>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5" name="Oval 454">
                    <a:extLst>
                      <a:ext uri="{FF2B5EF4-FFF2-40B4-BE49-F238E27FC236}">
                        <a16:creationId xmlns:a16="http://schemas.microsoft.com/office/drawing/2014/main" id="{F6B42FE7-877F-4D27-AB02-4F81B3E1B4BB}"/>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6" name="Oval 455">
                    <a:extLst>
                      <a:ext uri="{FF2B5EF4-FFF2-40B4-BE49-F238E27FC236}">
                        <a16:creationId xmlns:a16="http://schemas.microsoft.com/office/drawing/2014/main" id="{8C627776-1618-4816-A9A7-F84218763CE1}"/>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28" name="Group 427">
                  <a:extLst>
                    <a:ext uri="{FF2B5EF4-FFF2-40B4-BE49-F238E27FC236}">
                      <a16:creationId xmlns:a16="http://schemas.microsoft.com/office/drawing/2014/main" id="{82AAAF4D-8984-4B7A-8156-F37B4687FACC}"/>
                    </a:ext>
                  </a:extLst>
                </p:cNvPr>
                <p:cNvGrpSpPr/>
                <p:nvPr/>
              </p:nvGrpSpPr>
              <p:grpSpPr>
                <a:xfrm>
                  <a:off x="1329193" y="1582310"/>
                  <a:ext cx="182880" cy="1516527"/>
                  <a:chOff x="882595" y="1582310"/>
                  <a:chExt cx="182880" cy="1516527"/>
                </a:xfrm>
                <a:grpFill/>
              </p:grpSpPr>
              <p:sp>
                <p:nvSpPr>
                  <p:cNvPr id="449" name="Oval 448">
                    <a:extLst>
                      <a:ext uri="{FF2B5EF4-FFF2-40B4-BE49-F238E27FC236}">
                        <a16:creationId xmlns:a16="http://schemas.microsoft.com/office/drawing/2014/main" id="{5C2EE7FB-B8E5-4D67-83A0-640265B7800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0" name="Oval 449">
                    <a:extLst>
                      <a:ext uri="{FF2B5EF4-FFF2-40B4-BE49-F238E27FC236}">
                        <a16:creationId xmlns:a16="http://schemas.microsoft.com/office/drawing/2014/main" id="{14A81604-268F-4452-965E-3D6EC58504EF}"/>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1" name="Oval 450">
                    <a:extLst>
                      <a:ext uri="{FF2B5EF4-FFF2-40B4-BE49-F238E27FC236}">
                        <a16:creationId xmlns:a16="http://schemas.microsoft.com/office/drawing/2014/main" id="{07C5C774-2DB3-44BC-9ABA-2E0CCA12D250}"/>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2" name="Oval 451">
                    <a:extLst>
                      <a:ext uri="{FF2B5EF4-FFF2-40B4-BE49-F238E27FC236}">
                        <a16:creationId xmlns:a16="http://schemas.microsoft.com/office/drawing/2014/main" id="{4FCEBA4D-9E02-45D0-8372-05E1E75F7D99}"/>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29" name="Group 428">
                  <a:extLst>
                    <a:ext uri="{FF2B5EF4-FFF2-40B4-BE49-F238E27FC236}">
                      <a16:creationId xmlns:a16="http://schemas.microsoft.com/office/drawing/2014/main" id="{40AC69F8-5517-4185-915C-0F1DD53BBA0B}"/>
                    </a:ext>
                  </a:extLst>
                </p:cNvPr>
                <p:cNvGrpSpPr/>
                <p:nvPr/>
              </p:nvGrpSpPr>
              <p:grpSpPr>
                <a:xfrm>
                  <a:off x="1775791" y="1582310"/>
                  <a:ext cx="182880" cy="1516527"/>
                  <a:chOff x="882595" y="1582310"/>
                  <a:chExt cx="182880" cy="1516527"/>
                </a:xfrm>
                <a:grpFill/>
              </p:grpSpPr>
              <p:sp>
                <p:nvSpPr>
                  <p:cNvPr id="445" name="Oval 444">
                    <a:extLst>
                      <a:ext uri="{FF2B5EF4-FFF2-40B4-BE49-F238E27FC236}">
                        <a16:creationId xmlns:a16="http://schemas.microsoft.com/office/drawing/2014/main" id="{2C99DA6E-D8DF-4C74-ABF3-9638361703DA}"/>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6" name="Oval 445">
                    <a:extLst>
                      <a:ext uri="{FF2B5EF4-FFF2-40B4-BE49-F238E27FC236}">
                        <a16:creationId xmlns:a16="http://schemas.microsoft.com/office/drawing/2014/main" id="{AD5239C3-B2A9-456E-A99D-13FCAA12E64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7" name="Oval 446">
                    <a:extLst>
                      <a:ext uri="{FF2B5EF4-FFF2-40B4-BE49-F238E27FC236}">
                        <a16:creationId xmlns:a16="http://schemas.microsoft.com/office/drawing/2014/main" id="{4C24CC3C-2E69-42E4-AC8F-5887AA7EBF25}"/>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8" name="Oval 447">
                    <a:extLst>
                      <a:ext uri="{FF2B5EF4-FFF2-40B4-BE49-F238E27FC236}">
                        <a16:creationId xmlns:a16="http://schemas.microsoft.com/office/drawing/2014/main" id="{C023DE5E-C171-4950-BEB7-84B0F0C1AD9F}"/>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0" name="Group 429">
                  <a:extLst>
                    <a:ext uri="{FF2B5EF4-FFF2-40B4-BE49-F238E27FC236}">
                      <a16:creationId xmlns:a16="http://schemas.microsoft.com/office/drawing/2014/main" id="{0BBD1824-AB23-4E54-AC0A-995E376D7BB9}"/>
                    </a:ext>
                  </a:extLst>
                </p:cNvPr>
                <p:cNvGrpSpPr/>
                <p:nvPr/>
              </p:nvGrpSpPr>
              <p:grpSpPr>
                <a:xfrm>
                  <a:off x="2222389" y="1582310"/>
                  <a:ext cx="182880" cy="1516527"/>
                  <a:chOff x="882595" y="1582310"/>
                  <a:chExt cx="182880" cy="1516527"/>
                </a:xfrm>
                <a:grpFill/>
              </p:grpSpPr>
              <p:sp>
                <p:nvSpPr>
                  <p:cNvPr id="441" name="Oval 440">
                    <a:extLst>
                      <a:ext uri="{FF2B5EF4-FFF2-40B4-BE49-F238E27FC236}">
                        <a16:creationId xmlns:a16="http://schemas.microsoft.com/office/drawing/2014/main" id="{1DED1707-B05D-4FF2-974B-82A800ED4CF5}"/>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2" name="Oval 441">
                    <a:extLst>
                      <a:ext uri="{FF2B5EF4-FFF2-40B4-BE49-F238E27FC236}">
                        <a16:creationId xmlns:a16="http://schemas.microsoft.com/office/drawing/2014/main" id="{80012429-9234-49C2-877B-E9EB4C82FD9B}"/>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3" name="Oval 442">
                    <a:extLst>
                      <a:ext uri="{FF2B5EF4-FFF2-40B4-BE49-F238E27FC236}">
                        <a16:creationId xmlns:a16="http://schemas.microsoft.com/office/drawing/2014/main" id="{C20D761F-7CF0-4915-9F0D-05C39729D27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4" name="Oval 443">
                    <a:extLst>
                      <a:ext uri="{FF2B5EF4-FFF2-40B4-BE49-F238E27FC236}">
                        <a16:creationId xmlns:a16="http://schemas.microsoft.com/office/drawing/2014/main" id="{BC0E5D83-D9F0-4D57-9F1A-9E17406E822C}"/>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1" name="Group 430">
                  <a:extLst>
                    <a:ext uri="{FF2B5EF4-FFF2-40B4-BE49-F238E27FC236}">
                      <a16:creationId xmlns:a16="http://schemas.microsoft.com/office/drawing/2014/main" id="{743F24A8-AB85-4A20-858A-85DF347D4754}"/>
                    </a:ext>
                  </a:extLst>
                </p:cNvPr>
                <p:cNvGrpSpPr/>
                <p:nvPr/>
              </p:nvGrpSpPr>
              <p:grpSpPr>
                <a:xfrm>
                  <a:off x="2668987" y="1582310"/>
                  <a:ext cx="182880" cy="1516527"/>
                  <a:chOff x="882595" y="1582310"/>
                  <a:chExt cx="182880" cy="1516527"/>
                </a:xfrm>
                <a:grpFill/>
              </p:grpSpPr>
              <p:sp>
                <p:nvSpPr>
                  <p:cNvPr id="437" name="Oval 436">
                    <a:extLst>
                      <a:ext uri="{FF2B5EF4-FFF2-40B4-BE49-F238E27FC236}">
                        <a16:creationId xmlns:a16="http://schemas.microsoft.com/office/drawing/2014/main" id="{747B9F7F-FE4C-4172-8AE6-83A1137E9B2B}"/>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8" name="Oval 437">
                    <a:extLst>
                      <a:ext uri="{FF2B5EF4-FFF2-40B4-BE49-F238E27FC236}">
                        <a16:creationId xmlns:a16="http://schemas.microsoft.com/office/drawing/2014/main" id="{E6AD8ABC-0777-4C85-BD2B-98D9D794E730}"/>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9" name="Oval 438">
                    <a:extLst>
                      <a:ext uri="{FF2B5EF4-FFF2-40B4-BE49-F238E27FC236}">
                        <a16:creationId xmlns:a16="http://schemas.microsoft.com/office/drawing/2014/main" id="{AC0A7554-E054-4C66-A6B7-BCF772E38DE7}"/>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0" name="Oval 439">
                    <a:extLst>
                      <a:ext uri="{FF2B5EF4-FFF2-40B4-BE49-F238E27FC236}">
                        <a16:creationId xmlns:a16="http://schemas.microsoft.com/office/drawing/2014/main" id="{034C0A6E-10E9-496C-BA31-991C9A92791D}"/>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32" name="Group 431">
                  <a:extLst>
                    <a:ext uri="{FF2B5EF4-FFF2-40B4-BE49-F238E27FC236}">
                      <a16:creationId xmlns:a16="http://schemas.microsoft.com/office/drawing/2014/main" id="{EBD06E92-8D18-4339-8F8C-AE5A72CDAB71}"/>
                    </a:ext>
                  </a:extLst>
                </p:cNvPr>
                <p:cNvGrpSpPr/>
                <p:nvPr/>
              </p:nvGrpSpPr>
              <p:grpSpPr>
                <a:xfrm>
                  <a:off x="3115585" y="1582310"/>
                  <a:ext cx="182880" cy="1516527"/>
                  <a:chOff x="882595" y="1582310"/>
                  <a:chExt cx="182880" cy="1516527"/>
                </a:xfrm>
                <a:grpFill/>
              </p:grpSpPr>
              <p:sp>
                <p:nvSpPr>
                  <p:cNvPr id="433" name="Oval 432">
                    <a:extLst>
                      <a:ext uri="{FF2B5EF4-FFF2-40B4-BE49-F238E27FC236}">
                        <a16:creationId xmlns:a16="http://schemas.microsoft.com/office/drawing/2014/main" id="{E0195D68-9137-46EE-8231-F6CB0C44CFCF}"/>
                      </a:ext>
                    </a:extLst>
                  </p:cNvPr>
                  <p:cNvSpPr/>
                  <p:nvPr/>
                </p:nvSpPr>
                <p:spPr>
                  <a:xfrm>
                    <a:off x="882595" y="1582310"/>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4" name="Oval 433">
                    <a:extLst>
                      <a:ext uri="{FF2B5EF4-FFF2-40B4-BE49-F238E27FC236}">
                        <a16:creationId xmlns:a16="http://schemas.microsoft.com/office/drawing/2014/main" id="{D283D703-D235-4B3E-90DD-FFADDBF26FE3}"/>
                      </a:ext>
                    </a:extLst>
                  </p:cNvPr>
                  <p:cNvSpPr/>
                  <p:nvPr/>
                </p:nvSpPr>
                <p:spPr>
                  <a:xfrm>
                    <a:off x="882595" y="2026859"/>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5" name="Oval 434">
                    <a:extLst>
                      <a:ext uri="{FF2B5EF4-FFF2-40B4-BE49-F238E27FC236}">
                        <a16:creationId xmlns:a16="http://schemas.microsoft.com/office/drawing/2014/main" id="{A99D258F-A8FF-49EC-958B-40720F678C3A}"/>
                      </a:ext>
                    </a:extLst>
                  </p:cNvPr>
                  <p:cNvSpPr/>
                  <p:nvPr/>
                </p:nvSpPr>
                <p:spPr>
                  <a:xfrm>
                    <a:off x="882595" y="2471408"/>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6" name="Oval 435">
                    <a:extLst>
                      <a:ext uri="{FF2B5EF4-FFF2-40B4-BE49-F238E27FC236}">
                        <a16:creationId xmlns:a16="http://schemas.microsoft.com/office/drawing/2014/main" id="{404D3D90-4D52-489D-9489-7A84FE2B17D8}"/>
                      </a:ext>
                    </a:extLst>
                  </p:cNvPr>
                  <p:cNvSpPr/>
                  <p:nvPr/>
                </p:nvSpPr>
                <p:spPr>
                  <a:xfrm>
                    <a:off x="882595" y="2915957"/>
                    <a:ext cx="182880" cy="18288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grpSp>
        <p:pic>
          <p:nvPicPr>
            <p:cNvPr id="7" name="Graphic 6">
              <a:extLst>
                <a:ext uri="{FF2B5EF4-FFF2-40B4-BE49-F238E27FC236}">
                  <a16:creationId xmlns:a16="http://schemas.microsoft.com/office/drawing/2014/main" id="{24BAB7A6-95E7-4C22-BFB6-CDA75DB73B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3770" y="1965097"/>
              <a:ext cx="454622" cy="523897"/>
            </a:xfrm>
            <a:prstGeom prst="rect">
              <a:avLst/>
            </a:prstGeom>
          </p:spPr>
        </p:pic>
        <p:sp>
          <p:nvSpPr>
            <p:cNvPr id="8" name="Rectangle 7">
              <a:extLst>
                <a:ext uri="{FF2B5EF4-FFF2-40B4-BE49-F238E27FC236}">
                  <a16:creationId xmlns:a16="http://schemas.microsoft.com/office/drawing/2014/main" id="{FD7E147D-F7BB-425E-AFDC-A4B32ADF0432}"/>
                </a:ext>
              </a:extLst>
            </p:cNvPr>
            <p:cNvSpPr/>
            <p:nvPr/>
          </p:nvSpPr>
          <p:spPr>
            <a:xfrm>
              <a:off x="579811" y="1350892"/>
              <a:ext cx="3654423" cy="4986534"/>
            </a:xfrm>
            <a:prstGeom prst="rect">
              <a:avLst/>
            </a:prstGeom>
            <a:noFill/>
            <a:ln w="635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Rectangle 8">
              <a:extLst>
                <a:ext uri="{FF2B5EF4-FFF2-40B4-BE49-F238E27FC236}">
                  <a16:creationId xmlns:a16="http://schemas.microsoft.com/office/drawing/2014/main" id="{108B605C-3D5F-4713-99A5-231BA6C7CD54}"/>
                </a:ext>
              </a:extLst>
            </p:cNvPr>
            <p:cNvSpPr/>
            <p:nvPr/>
          </p:nvSpPr>
          <p:spPr>
            <a:xfrm>
              <a:off x="579809" y="1350893"/>
              <a:ext cx="3654425" cy="381000"/>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Capacity Planning Scenarios</a:t>
              </a:r>
            </a:p>
          </p:txBody>
        </p:sp>
        <p:sp>
          <p:nvSpPr>
            <p:cNvPr id="5" name="TextBox 4">
              <a:extLst>
                <a:ext uri="{FF2B5EF4-FFF2-40B4-BE49-F238E27FC236}">
                  <a16:creationId xmlns:a16="http://schemas.microsoft.com/office/drawing/2014/main" id="{E0B0676F-C2BD-435A-8B7B-D29D19B4F045}"/>
                </a:ext>
              </a:extLst>
            </p:cNvPr>
            <p:cNvSpPr txBox="1"/>
            <p:nvPr/>
          </p:nvSpPr>
          <p:spPr>
            <a:xfrm>
              <a:off x="1367389" y="2135003"/>
              <a:ext cx="2709269" cy="153888"/>
            </a:xfrm>
            <a:prstGeom prst="rect">
              <a:avLst/>
            </a:prstGeom>
          </p:spPr>
          <p:txBody>
            <a:bodyPr wrap="square" lIns="0" tIns="0" rIns="0" bIns="0" rtlCol="0">
              <a:spAutoFit/>
            </a:bodyPr>
            <a:lstStyle/>
            <a:p>
              <a:pPr algn="l">
                <a:spcAft>
                  <a:spcPts val="600"/>
                </a:spcAft>
              </a:pPr>
              <a:r>
                <a:rPr lang="en-US" sz="1000"/>
                <a:t>Onboarding new workloads</a:t>
              </a:r>
            </a:p>
          </p:txBody>
        </p:sp>
        <p:pic>
          <p:nvPicPr>
            <p:cNvPr id="12" name="Graphic 11">
              <a:extLst>
                <a:ext uri="{FF2B5EF4-FFF2-40B4-BE49-F238E27FC236}">
                  <a16:creationId xmlns:a16="http://schemas.microsoft.com/office/drawing/2014/main" id="{1505EC61-88B3-403F-B3F8-F5F07A81C3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769" y="2732296"/>
              <a:ext cx="454622" cy="255032"/>
            </a:xfrm>
            <a:prstGeom prst="rect">
              <a:avLst/>
            </a:prstGeom>
          </p:spPr>
        </p:pic>
        <p:sp>
          <p:nvSpPr>
            <p:cNvPr id="13" name="TextBox 12">
              <a:extLst>
                <a:ext uri="{FF2B5EF4-FFF2-40B4-BE49-F238E27FC236}">
                  <a16:creationId xmlns:a16="http://schemas.microsoft.com/office/drawing/2014/main" id="{E526D3A1-0A53-443B-98BF-D9FEF5158BD9}"/>
                </a:ext>
              </a:extLst>
            </p:cNvPr>
            <p:cNvSpPr txBox="1"/>
            <p:nvPr/>
          </p:nvSpPr>
          <p:spPr>
            <a:xfrm>
              <a:off x="1362350" y="2809935"/>
              <a:ext cx="2709270" cy="153888"/>
            </a:xfrm>
            <a:prstGeom prst="rect">
              <a:avLst/>
            </a:prstGeom>
          </p:spPr>
          <p:txBody>
            <a:bodyPr wrap="square" lIns="0" tIns="0" rIns="0" bIns="0" rtlCol="0">
              <a:spAutoFit/>
            </a:bodyPr>
            <a:lstStyle/>
            <a:p>
              <a:pPr algn="l">
                <a:spcAft>
                  <a:spcPts val="600"/>
                </a:spcAft>
              </a:pPr>
              <a:r>
                <a:rPr lang="en-US" sz="1000"/>
                <a:t>Decommission existing workloads</a:t>
              </a:r>
            </a:p>
          </p:txBody>
        </p:sp>
        <p:pic>
          <p:nvPicPr>
            <p:cNvPr id="14" name="Graphic 13">
              <a:extLst>
                <a:ext uri="{FF2B5EF4-FFF2-40B4-BE49-F238E27FC236}">
                  <a16:creationId xmlns:a16="http://schemas.microsoft.com/office/drawing/2014/main" id="{B15104CA-A8E2-4CAB-954E-A92D50EA2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336" y="3230630"/>
              <a:ext cx="454055" cy="402791"/>
            </a:xfrm>
            <a:prstGeom prst="rect">
              <a:avLst/>
            </a:prstGeom>
          </p:spPr>
        </p:pic>
        <p:sp>
          <p:nvSpPr>
            <p:cNvPr id="15" name="TextBox 14">
              <a:extLst>
                <a:ext uri="{FF2B5EF4-FFF2-40B4-BE49-F238E27FC236}">
                  <a16:creationId xmlns:a16="http://schemas.microsoft.com/office/drawing/2014/main" id="{53D3DCA7-0A82-44D3-8B91-6AB76B799804}"/>
                </a:ext>
              </a:extLst>
            </p:cNvPr>
            <p:cNvSpPr txBox="1"/>
            <p:nvPr/>
          </p:nvSpPr>
          <p:spPr>
            <a:xfrm>
              <a:off x="1362917" y="3386386"/>
              <a:ext cx="2709270" cy="153888"/>
            </a:xfrm>
            <a:prstGeom prst="rect">
              <a:avLst/>
            </a:prstGeom>
          </p:spPr>
          <p:txBody>
            <a:bodyPr wrap="square" lIns="0" tIns="0" rIns="0" bIns="0" rtlCol="0">
              <a:spAutoFit/>
            </a:bodyPr>
            <a:lstStyle/>
            <a:p>
              <a:pPr algn="l">
                <a:spcAft>
                  <a:spcPts val="600"/>
                </a:spcAft>
              </a:pPr>
              <a:r>
                <a:rPr lang="en-US" sz="1000"/>
                <a:t>Server procurement planning (includes HCI)</a:t>
              </a:r>
            </a:p>
          </p:txBody>
        </p:sp>
        <p:sp>
          <p:nvSpPr>
            <p:cNvPr id="16" name="TextBox 15">
              <a:extLst>
                <a:ext uri="{FF2B5EF4-FFF2-40B4-BE49-F238E27FC236}">
                  <a16:creationId xmlns:a16="http://schemas.microsoft.com/office/drawing/2014/main" id="{CC70B9ED-BB68-468B-A5BC-F49A7264A607}"/>
                </a:ext>
              </a:extLst>
            </p:cNvPr>
            <p:cNvSpPr txBox="1"/>
            <p:nvPr/>
          </p:nvSpPr>
          <p:spPr>
            <a:xfrm>
              <a:off x="1362350" y="3957307"/>
              <a:ext cx="2709270" cy="153888"/>
            </a:xfrm>
            <a:prstGeom prst="rect">
              <a:avLst/>
            </a:prstGeom>
          </p:spPr>
          <p:txBody>
            <a:bodyPr wrap="square" lIns="0" tIns="0" rIns="0" bIns="0" rtlCol="0">
              <a:spAutoFit/>
            </a:bodyPr>
            <a:lstStyle/>
            <a:p>
              <a:pPr algn="l">
                <a:spcAft>
                  <a:spcPts val="600"/>
                </a:spcAft>
              </a:pPr>
              <a:r>
                <a:rPr lang="en-US" sz="1000"/>
                <a:t>Decommission existing servers  </a:t>
              </a:r>
            </a:p>
          </p:txBody>
        </p:sp>
        <p:grpSp>
          <p:nvGrpSpPr>
            <p:cNvPr id="39" name="Group 38">
              <a:extLst>
                <a:ext uri="{FF2B5EF4-FFF2-40B4-BE49-F238E27FC236}">
                  <a16:creationId xmlns:a16="http://schemas.microsoft.com/office/drawing/2014/main" id="{29EC8AF0-9AA6-40A5-BB18-7DEE4E1F8C2A}"/>
                </a:ext>
              </a:extLst>
            </p:cNvPr>
            <p:cNvGrpSpPr>
              <a:grpSpLocks noChangeAspect="1"/>
            </p:cNvGrpSpPr>
            <p:nvPr/>
          </p:nvGrpSpPr>
          <p:grpSpPr>
            <a:xfrm>
              <a:off x="800428" y="3852266"/>
              <a:ext cx="368394" cy="336926"/>
              <a:chOff x="4324310" y="1928543"/>
              <a:chExt cx="1083513" cy="990964"/>
            </a:xfrm>
          </p:grpSpPr>
          <p:grpSp>
            <p:nvGrpSpPr>
              <p:cNvPr id="6" name="Graphic 16">
                <a:extLst>
                  <a:ext uri="{FF2B5EF4-FFF2-40B4-BE49-F238E27FC236}">
                    <a16:creationId xmlns:a16="http://schemas.microsoft.com/office/drawing/2014/main" id="{04028DC4-6BFE-4CCC-BF7D-C1FA4720ED8A}"/>
                  </a:ext>
                </a:extLst>
              </p:cNvPr>
              <p:cNvGrpSpPr/>
              <p:nvPr/>
            </p:nvGrpSpPr>
            <p:grpSpPr>
              <a:xfrm>
                <a:off x="4324310" y="1928543"/>
                <a:ext cx="1083513" cy="990964"/>
                <a:chOff x="4324310" y="1928543"/>
                <a:chExt cx="1083513" cy="990964"/>
              </a:xfrm>
            </p:grpSpPr>
            <p:sp>
              <p:nvSpPr>
                <p:cNvPr id="11" name="Freeform: Shape 10">
                  <a:extLst>
                    <a:ext uri="{FF2B5EF4-FFF2-40B4-BE49-F238E27FC236}">
                      <a16:creationId xmlns:a16="http://schemas.microsoft.com/office/drawing/2014/main" id="{4B187E22-EB3F-4120-9D97-DA30AC28F9E3}"/>
                    </a:ext>
                  </a:extLst>
                </p:cNvPr>
                <p:cNvSpPr/>
                <p:nvPr/>
              </p:nvSpPr>
              <p:spPr>
                <a:xfrm>
                  <a:off x="4446747" y="2385425"/>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DC11E0C-ACD9-416C-A261-BF2045FBCC63}"/>
                    </a:ext>
                  </a:extLst>
                </p:cNvPr>
                <p:cNvSpPr/>
                <p:nvPr/>
              </p:nvSpPr>
              <p:spPr>
                <a:xfrm>
                  <a:off x="5235093" y="2370707"/>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34B7B30-965B-4F1A-8139-8054A3DEF5BD}"/>
                    </a:ext>
                  </a:extLst>
                </p:cNvPr>
                <p:cNvSpPr/>
                <p:nvPr/>
              </p:nvSpPr>
              <p:spPr>
                <a:xfrm>
                  <a:off x="4452435" y="2722307"/>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C432136-3B9D-479B-811E-B6B5951DB132}"/>
                    </a:ext>
                  </a:extLst>
                </p:cNvPr>
                <p:cNvSpPr/>
                <p:nvPr/>
              </p:nvSpPr>
              <p:spPr>
                <a:xfrm>
                  <a:off x="4446747" y="2054140"/>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solidFill>
                  <a:schemeClr val="bg1">
                    <a:lumMod val="50000"/>
                  </a:schemeClr>
                </a:solidFill>
                <a:ln w="896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1FA0789-A92A-4762-93B4-25F5F5ABAA15}"/>
                    </a:ext>
                  </a:extLst>
                </p:cNvPr>
                <p:cNvSpPr/>
                <p:nvPr/>
              </p:nvSpPr>
              <p:spPr>
                <a:xfrm>
                  <a:off x="5233829"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D131FD6-F915-4D47-B34A-40A042D7BF72}"/>
                    </a:ext>
                  </a:extLst>
                </p:cNvPr>
                <p:cNvSpPr/>
                <p:nvPr/>
              </p:nvSpPr>
              <p:spPr>
                <a:xfrm>
                  <a:off x="5149857"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DB5E424-A8E0-4DAC-B491-EDAFFA455618}"/>
                    </a:ext>
                  </a:extLst>
                </p:cNvPr>
                <p:cNvSpPr/>
                <p:nvPr/>
              </p:nvSpPr>
              <p:spPr>
                <a:xfrm>
                  <a:off x="5065975"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D1564CD-EE1E-436D-997C-6EB84AFCFDE4}"/>
                    </a:ext>
                  </a:extLst>
                </p:cNvPr>
                <p:cNvSpPr/>
                <p:nvPr/>
              </p:nvSpPr>
              <p:spPr>
                <a:xfrm>
                  <a:off x="4982002" y="2033192"/>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solidFill>
                  <a:schemeClr val="bg1">
                    <a:lumMod val="50000"/>
                  </a:schemeClr>
                </a:solidFill>
                <a:ln w="896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C8B8A41-385A-4F28-8421-E4298E04E437}"/>
                    </a:ext>
                  </a:extLst>
                </p:cNvPr>
                <p:cNvSpPr/>
                <p:nvPr/>
              </p:nvSpPr>
              <p:spPr>
                <a:xfrm>
                  <a:off x="4983357" y="2771426"/>
                  <a:ext cx="27088" cy="54176"/>
                </a:xfrm>
                <a:custGeom>
                  <a:avLst/>
                  <a:gdLst>
                    <a:gd name="connsiteX0" fmla="*/ 29345 w 27087"/>
                    <a:gd name="connsiteY0" fmla="*/ 0 h 54175"/>
                    <a:gd name="connsiteX1" fmla="*/ 0 w 27087"/>
                    <a:gd name="connsiteY1" fmla="*/ 11828 h 54175"/>
                    <a:gd name="connsiteX2" fmla="*/ 0 w 27087"/>
                    <a:gd name="connsiteY2" fmla="*/ 59413 h 54175"/>
                    <a:gd name="connsiteX3" fmla="*/ 29345 w 27087"/>
                    <a:gd name="connsiteY3" fmla="*/ 59413 h 54175"/>
                    <a:gd name="connsiteX4" fmla="*/ 29345 w 27087"/>
                    <a:gd name="connsiteY4" fmla="*/ 0 h 54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54175">
                      <a:moveTo>
                        <a:pt x="29345" y="0"/>
                      </a:moveTo>
                      <a:cubicBezTo>
                        <a:pt x="19774" y="4334"/>
                        <a:pt x="10023" y="8307"/>
                        <a:pt x="0" y="11828"/>
                      </a:cubicBezTo>
                      <a:lnTo>
                        <a:pt x="0" y="59413"/>
                      </a:lnTo>
                      <a:lnTo>
                        <a:pt x="29345" y="59413"/>
                      </a:lnTo>
                      <a:lnTo>
                        <a:pt x="29345" y="0"/>
                      </a:lnTo>
                      <a:close/>
                    </a:path>
                  </a:pathLst>
                </a:custGeom>
                <a:solidFill>
                  <a:schemeClr val="bg1">
                    <a:lumMod val="50000"/>
                  </a:schemeClr>
                </a:solidFill>
                <a:ln w="896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44DA919-5B9F-4B72-A4CF-4FE1416C440B}"/>
                    </a:ext>
                  </a:extLst>
                </p:cNvPr>
                <p:cNvSpPr/>
                <p:nvPr/>
              </p:nvSpPr>
              <p:spPr>
                <a:xfrm>
                  <a:off x="5151211" y="2705242"/>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solidFill>
                  <a:schemeClr val="bg1">
                    <a:lumMod val="50000"/>
                  </a:schemeClr>
                </a:solidFill>
                <a:ln w="896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0CED6EC-29D1-4E60-8AB4-1555D3F04F3B}"/>
                    </a:ext>
                  </a:extLst>
                </p:cNvPr>
                <p:cNvSpPr/>
                <p:nvPr/>
              </p:nvSpPr>
              <p:spPr>
                <a:xfrm>
                  <a:off x="4324310" y="1928543"/>
                  <a:ext cx="1083513" cy="334083"/>
                </a:xfrm>
                <a:custGeom>
                  <a:avLst/>
                  <a:gdLst>
                    <a:gd name="connsiteX0" fmla="*/ 265732 w 1083513"/>
                    <a:gd name="connsiteY0" fmla="*/ 305461 h 334083"/>
                    <a:gd name="connsiteX1" fmla="*/ 29345 w 1083513"/>
                    <a:gd name="connsiteY1" fmla="*/ 305461 h 334083"/>
                    <a:gd name="connsiteX2" fmla="*/ 29345 w 1083513"/>
                    <a:gd name="connsiteY2" fmla="*/ 29345 h 334083"/>
                    <a:gd name="connsiteX3" fmla="*/ 1056425 w 1083513"/>
                    <a:gd name="connsiteY3" fmla="*/ 29345 h 334083"/>
                    <a:gd name="connsiteX4" fmla="*/ 1056425 w 1083513"/>
                    <a:gd name="connsiteY4" fmla="*/ 305461 h 334083"/>
                    <a:gd name="connsiteX5" fmla="*/ 820039 w 1083513"/>
                    <a:gd name="connsiteY5" fmla="*/ 305461 h 334083"/>
                    <a:gd name="connsiteX6" fmla="*/ 840716 w 1083513"/>
                    <a:gd name="connsiteY6" fmla="*/ 334806 h 334083"/>
                    <a:gd name="connsiteX7" fmla="*/ 1085770 w 1083513"/>
                    <a:gd name="connsiteY7" fmla="*/ 334806 h 334083"/>
                    <a:gd name="connsiteX8" fmla="*/ 1085770 w 1083513"/>
                    <a:gd name="connsiteY8" fmla="*/ 0 h 334083"/>
                    <a:gd name="connsiteX9" fmla="*/ 0 w 1083513"/>
                    <a:gd name="connsiteY9" fmla="*/ 0 h 334083"/>
                    <a:gd name="connsiteX10" fmla="*/ 0 w 1083513"/>
                    <a:gd name="connsiteY10" fmla="*/ 334806 h 334083"/>
                    <a:gd name="connsiteX11" fmla="*/ 245055 w 1083513"/>
                    <a:gd name="connsiteY11" fmla="*/ 334806 h 334083"/>
                    <a:gd name="connsiteX12" fmla="*/ 265732 w 1083513"/>
                    <a:gd name="connsiteY12" fmla="*/ 305461 h 33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13" h="334083">
                      <a:moveTo>
                        <a:pt x="265732" y="305461"/>
                      </a:moveTo>
                      <a:lnTo>
                        <a:pt x="29345" y="305461"/>
                      </a:lnTo>
                      <a:lnTo>
                        <a:pt x="29345" y="29345"/>
                      </a:lnTo>
                      <a:lnTo>
                        <a:pt x="1056425" y="29345"/>
                      </a:lnTo>
                      <a:lnTo>
                        <a:pt x="1056425" y="305461"/>
                      </a:lnTo>
                      <a:lnTo>
                        <a:pt x="820039" y="305461"/>
                      </a:lnTo>
                      <a:cubicBezTo>
                        <a:pt x="827443" y="314851"/>
                        <a:pt x="834305" y="324693"/>
                        <a:pt x="840716" y="334806"/>
                      </a:cubicBezTo>
                      <a:lnTo>
                        <a:pt x="1085770" y="334806"/>
                      </a:lnTo>
                      <a:lnTo>
                        <a:pt x="1085770" y="0"/>
                      </a:lnTo>
                      <a:lnTo>
                        <a:pt x="0" y="0"/>
                      </a:lnTo>
                      <a:lnTo>
                        <a:pt x="0" y="334806"/>
                      </a:lnTo>
                      <a:lnTo>
                        <a:pt x="245055" y="334806"/>
                      </a:lnTo>
                      <a:cubicBezTo>
                        <a:pt x="251465" y="324693"/>
                        <a:pt x="258328" y="314851"/>
                        <a:pt x="265732" y="305461"/>
                      </a:cubicBezTo>
                      <a:close/>
                    </a:path>
                  </a:pathLst>
                </a:custGeom>
                <a:solidFill>
                  <a:schemeClr val="bg1">
                    <a:lumMod val="50000"/>
                  </a:schemeClr>
                </a:solidFill>
                <a:ln w="896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8C6F2C8-4D53-494E-BDB7-862D6C1EDC90}"/>
                    </a:ext>
                  </a:extLst>
                </p:cNvPr>
                <p:cNvSpPr/>
                <p:nvPr/>
              </p:nvSpPr>
              <p:spPr>
                <a:xfrm>
                  <a:off x="4324310" y="2305064"/>
                  <a:ext cx="216703" cy="279908"/>
                </a:xfrm>
                <a:custGeom>
                  <a:avLst/>
                  <a:gdLst>
                    <a:gd name="connsiteX0" fmla="*/ 208937 w 216702"/>
                    <a:gd name="connsiteY0" fmla="*/ 257334 h 279907"/>
                    <a:gd name="connsiteX1" fmla="*/ 29345 w 216702"/>
                    <a:gd name="connsiteY1" fmla="*/ 257334 h 279907"/>
                    <a:gd name="connsiteX2" fmla="*/ 29345 w 216702"/>
                    <a:gd name="connsiteY2" fmla="*/ 0 h 279907"/>
                    <a:gd name="connsiteX3" fmla="*/ 0 w 216702"/>
                    <a:gd name="connsiteY3" fmla="*/ 0 h 279907"/>
                    <a:gd name="connsiteX4" fmla="*/ 0 w 216702"/>
                    <a:gd name="connsiteY4" fmla="*/ 286680 h 279907"/>
                    <a:gd name="connsiteX5" fmla="*/ 220224 w 216702"/>
                    <a:gd name="connsiteY5" fmla="*/ 286680 h 279907"/>
                    <a:gd name="connsiteX6" fmla="*/ 208937 w 216702"/>
                    <a:gd name="connsiteY6" fmla="*/ 257334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208937" y="257334"/>
                      </a:moveTo>
                      <a:lnTo>
                        <a:pt x="29345" y="257334"/>
                      </a:lnTo>
                      <a:lnTo>
                        <a:pt x="29345" y="0"/>
                      </a:lnTo>
                      <a:lnTo>
                        <a:pt x="0" y="0"/>
                      </a:lnTo>
                      <a:lnTo>
                        <a:pt x="0" y="286680"/>
                      </a:lnTo>
                      <a:lnTo>
                        <a:pt x="220224" y="286680"/>
                      </a:lnTo>
                      <a:cubicBezTo>
                        <a:pt x="216071" y="277109"/>
                        <a:pt x="212278" y="267357"/>
                        <a:pt x="208937" y="257334"/>
                      </a:cubicBezTo>
                      <a:close/>
                    </a:path>
                  </a:pathLst>
                </a:custGeom>
                <a:solidFill>
                  <a:schemeClr val="bg1">
                    <a:lumMod val="50000"/>
                  </a:schemeClr>
                </a:solidFill>
                <a:ln w="896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9047582-9865-4A33-9A0E-772AD8BD2708}"/>
                    </a:ext>
                  </a:extLst>
                </p:cNvPr>
                <p:cNvSpPr/>
                <p:nvPr/>
              </p:nvSpPr>
              <p:spPr>
                <a:xfrm>
                  <a:off x="5235093" y="2705242"/>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solidFill>
                  <a:schemeClr val="bg1">
                    <a:lumMod val="50000"/>
                  </a:schemeClr>
                </a:solidFill>
                <a:ln w="896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3FFEDA-461C-4BE9-986C-D2C33E6645CE}"/>
                    </a:ext>
                  </a:extLst>
                </p:cNvPr>
                <p:cNvSpPr/>
                <p:nvPr/>
              </p:nvSpPr>
              <p:spPr>
                <a:xfrm>
                  <a:off x="5067239" y="2717702"/>
                  <a:ext cx="27088" cy="108351"/>
                </a:xfrm>
                <a:custGeom>
                  <a:avLst/>
                  <a:gdLst>
                    <a:gd name="connsiteX0" fmla="*/ 29345 w 27087"/>
                    <a:gd name="connsiteY0" fmla="*/ 0 h 108351"/>
                    <a:gd name="connsiteX1" fmla="*/ 0 w 27087"/>
                    <a:gd name="connsiteY1" fmla="*/ 22754 h 108351"/>
                    <a:gd name="connsiteX2" fmla="*/ 0 w 27087"/>
                    <a:gd name="connsiteY2" fmla="*/ 113137 h 108351"/>
                    <a:gd name="connsiteX3" fmla="*/ 29345 w 27087"/>
                    <a:gd name="connsiteY3" fmla="*/ 113137 h 108351"/>
                    <a:gd name="connsiteX4" fmla="*/ 29345 w 27087"/>
                    <a:gd name="connsiteY4" fmla="*/ 0 h 10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108351">
                      <a:moveTo>
                        <a:pt x="29345" y="0"/>
                      </a:moveTo>
                      <a:cubicBezTo>
                        <a:pt x="19955" y="8036"/>
                        <a:pt x="10203" y="15711"/>
                        <a:pt x="0" y="22754"/>
                      </a:cubicBezTo>
                      <a:lnTo>
                        <a:pt x="0" y="113137"/>
                      </a:lnTo>
                      <a:lnTo>
                        <a:pt x="29345" y="113137"/>
                      </a:lnTo>
                      <a:lnTo>
                        <a:pt x="29345" y="0"/>
                      </a:lnTo>
                      <a:close/>
                    </a:path>
                  </a:pathLst>
                </a:custGeom>
                <a:solidFill>
                  <a:schemeClr val="bg1">
                    <a:lumMod val="50000"/>
                  </a:schemeClr>
                </a:solidFill>
                <a:ln w="896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51DA0F0-C3E7-4971-8B82-7A1459107ADE}"/>
                    </a:ext>
                  </a:extLst>
                </p:cNvPr>
                <p:cNvSpPr/>
                <p:nvPr/>
              </p:nvSpPr>
              <p:spPr>
                <a:xfrm>
                  <a:off x="5189856" y="2305064"/>
                  <a:ext cx="216703" cy="279908"/>
                </a:xfrm>
                <a:custGeom>
                  <a:avLst/>
                  <a:gdLst>
                    <a:gd name="connsiteX0" fmla="*/ 190879 w 216702"/>
                    <a:gd name="connsiteY0" fmla="*/ 0 h 279907"/>
                    <a:gd name="connsiteX1" fmla="*/ 190879 w 216702"/>
                    <a:gd name="connsiteY1" fmla="*/ 257334 h 279907"/>
                    <a:gd name="connsiteX2" fmla="*/ 11287 w 216702"/>
                    <a:gd name="connsiteY2" fmla="*/ 257334 h 279907"/>
                    <a:gd name="connsiteX3" fmla="*/ 0 w 216702"/>
                    <a:gd name="connsiteY3" fmla="*/ 286680 h 279907"/>
                    <a:gd name="connsiteX4" fmla="*/ 220224 w 216702"/>
                    <a:gd name="connsiteY4" fmla="*/ 286680 h 279907"/>
                    <a:gd name="connsiteX5" fmla="*/ 220224 w 216702"/>
                    <a:gd name="connsiteY5" fmla="*/ 0 h 279907"/>
                    <a:gd name="connsiteX6" fmla="*/ 190879 w 216702"/>
                    <a:gd name="connsiteY6"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190879" y="0"/>
                      </a:moveTo>
                      <a:lnTo>
                        <a:pt x="190879" y="257334"/>
                      </a:lnTo>
                      <a:lnTo>
                        <a:pt x="11287" y="257334"/>
                      </a:lnTo>
                      <a:cubicBezTo>
                        <a:pt x="7946" y="267357"/>
                        <a:pt x="4153" y="277109"/>
                        <a:pt x="0" y="286680"/>
                      </a:cubicBezTo>
                      <a:lnTo>
                        <a:pt x="220224" y="286680"/>
                      </a:lnTo>
                      <a:lnTo>
                        <a:pt x="220224" y="0"/>
                      </a:lnTo>
                      <a:lnTo>
                        <a:pt x="190879" y="0"/>
                      </a:lnTo>
                      <a:close/>
                    </a:path>
                  </a:pathLst>
                </a:custGeom>
                <a:solidFill>
                  <a:schemeClr val="bg1">
                    <a:lumMod val="50000"/>
                  </a:schemeClr>
                </a:solidFill>
                <a:ln w="896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EC0207B-575B-49B7-93B0-767A5B799C42}"/>
                    </a:ext>
                  </a:extLst>
                </p:cNvPr>
                <p:cNvSpPr/>
                <p:nvPr/>
              </p:nvSpPr>
              <p:spPr>
                <a:xfrm>
                  <a:off x="4324310" y="2639599"/>
                  <a:ext cx="1083513" cy="279908"/>
                </a:xfrm>
                <a:custGeom>
                  <a:avLst/>
                  <a:gdLst>
                    <a:gd name="connsiteX0" fmla="*/ 1056425 w 1083513"/>
                    <a:gd name="connsiteY0" fmla="*/ 257334 h 279907"/>
                    <a:gd name="connsiteX1" fmla="*/ 29345 w 1083513"/>
                    <a:gd name="connsiteY1" fmla="*/ 257334 h 279907"/>
                    <a:gd name="connsiteX2" fmla="*/ 29345 w 1083513"/>
                    <a:gd name="connsiteY2" fmla="*/ 0 h 279907"/>
                    <a:gd name="connsiteX3" fmla="*/ 0 w 1083513"/>
                    <a:gd name="connsiteY3" fmla="*/ 0 h 279907"/>
                    <a:gd name="connsiteX4" fmla="*/ 0 w 1083513"/>
                    <a:gd name="connsiteY4" fmla="*/ 286680 h 279907"/>
                    <a:gd name="connsiteX5" fmla="*/ 1085770 w 1083513"/>
                    <a:gd name="connsiteY5" fmla="*/ 286680 h 279907"/>
                    <a:gd name="connsiteX6" fmla="*/ 1085770 w 1083513"/>
                    <a:gd name="connsiteY6" fmla="*/ 0 h 279907"/>
                    <a:gd name="connsiteX7" fmla="*/ 1056425 w 1083513"/>
                    <a:gd name="connsiteY7"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513" h="279907">
                      <a:moveTo>
                        <a:pt x="1056425" y="257334"/>
                      </a:moveTo>
                      <a:lnTo>
                        <a:pt x="29345" y="257334"/>
                      </a:lnTo>
                      <a:lnTo>
                        <a:pt x="29345" y="0"/>
                      </a:lnTo>
                      <a:lnTo>
                        <a:pt x="0" y="0"/>
                      </a:lnTo>
                      <a:lnTo>
                        <a:pt x="0" y="286680"/>
                      </a:lnTo>
                      <a:lnTo>
                        <a:pt x="1085770" y="286680"/>
                      </a:lnTo>
                      <a:lnTo>
                        <a:pt x="1085770" y="0"/>
                      </a:lnTo>
                      <a:lnTo>
                        <a:pt x="1056425" y="0"/>
                      </a:lnTo>
                      <a:close/>
                    </a:path>
                  </a:pathLst>
                </a:custGeom>
                <a:solidFill>
                  <a:schemeClr val="bg1">
                    <a:lumMod val="50000"/>
                  </a:schemeClr>
                </a:solidFill>
                <a:ln w="896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5B94B2E-B238-4C0B-A3D5-ED90C3B092FD}"/>
                    </a:ext>
                  </a:extLst>
                </p:cNvPr>
                <p:cNvSpPr/>
                <p:nvPr/>
              </p:nvSpPr>
              <p:spPr>
                <a:xfrm>
                  <a:off x="4573699" y="2157435"/>
                  <a:ext cx="586903" cy="577874"/>
                </a:xfrm>
                <a:custGeom>
                  <a:avLst/>
                  <a:gdLst>
                    <a:gd name="connsiteX0" fmla="*/ 293451 w 586902"/>
                    <a:gd name="connsiteY0" fmla="*/ 29345 h 577873"/>
                    <a:gd name="connsiteX1" fmla="*/ 557558 w 586902"/>
                    <a:gd name="connsiteY1" fmla="*/ 293452 h 577873"/>
                    <a:gd name="connsiteX2" fmla="*/ 293451 w 586902"/>
                    <a:gd name="connsiteY2" fmla="*/ 557558 h 577873"/>
                    <a:gd name="connsiteX3" fmla="*/ 29345 w 586902"/>
                    <a:gd name="connsiteY3" fmla="*/ 293452 h 577873"/>
                    <a:gd name="connsiteX4" fmla="*/ 293451 w 586902"/>
                    <a:gd name="connsiteY4" fmla="*/ 29345 h 577873"/>
                    <a:gd name="connsiteX5" fmla="*/ 293451 w 586902"/>
                    <a:gd name="connsiteY5" fmla="*/ 0 h 577873"/>
                    <a:gd name="connsiteX6" fmla="*/ 0 w 586902"/>
                    <a:gd name="connsiteY6" fmla="*/ 293452 h 577873"/>
                    <a:gd name="connsiteX7" fmla="*/ 293451 w 586902"/>
                    <a:gd name="connsiteY7" fmla="*/ 586903 h 577873"/>
                    <a:gd name="connsiteX8" fmla="*/ 586903 w 586902"/>
                    <a:gd name="connsiteY8" fmla="*/ 293452 h 577873"/>
                    <a:gd name="connsiteX9" fmla="*/ 293451 w 586902"/>
                    <a:gd name="connsiteY9" fmla="*/ 0 h 577873"/>
                    <a:gd name="connsiteX10" fmla="*/ 293451 w 586902"/>
                    <a:gd name="connsiteY10" fmla="*/ 0 h 57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902" h="577873">
                      <a:moveTo>
                        <a:pt x="293451" y="29345"/>
                      </a:moveTo>
                      <a:cubicBezTo>
                        <a:pt x="439094" y="29345"/>
                        <a:pt x="557558" y="147809"/>
                        <a:pt x="557558" y="293452"/>
                      </a:cubicBezTo>
                      <a:cubicBezTo>
                        <a:pt x="557558" y="439094"/>
                        <a:pt x="439094" y="557558"/>
                        <a:pt x="293451" y="557558"/>
                      </a:cubicBezTo>
                      <a:cubicBezTo>
                        <a:pt x="147809" y="557558"/>
                        <a:pt x="29345" y="439004"/>
                        <a:pt x="29345" y="293452"/>
                      </a:cubicBezTo>
                      <a:cubicBezTo>
                        <a:pt x="29345" y="147900"/>
                        <a:pt x="147900" y="29345"/>
                        <a:pt x="293451" y="29345"/>
                      </a:cubicBezTo>
                      <a:moveTo>
                        <a:pt x="293451" y="0"/>
                      </a:moveTo>
                      <a:cubicBezTo>
                        <a:pt x="131376" y="0"/>
                        <a:pt x="0" y="131376"/>
                        <a:pt x="0" y="293452"/>
                      </a:cubicBezTo>
                      <a:cubicBezTo>
                        <a:pt x="0" y="455527"/>
                        <a:pt x="131376" y="586903"/>
                        <a:pt x="293451" y="586903"/>
                      </a:cubicBezTo>
                      <a:cubicBezTo>
                        <a:pt x="455527" y="586903"/>
                        <a:pt x="586903" y="455527"/>
                        <a:pt x="586903" y="293452"/>
                      </a:cubicBezTo>
                      <a:cubicBezTo>
                        <a:pt x="586903" y="131376"/>
                        <a:pt x="455527" y="0"/>
                        <a:pt x="293451" y="0"/>
                      </a:cubicBezTo>
                      <a:lnTo>
                        <a:pt x="293451" y="0"/>
                      </a:lnTo>
                      <a:close/>
                    </a:path>
                  </a:pathLst>
                </a:custGeom>
                <a:solidFill>
                  <a:schemeClr val="bg1">
                    <a:lumMod val="50000"/>
                  </a:schemeClr>
                </a:solidFill>
                <a:ln w="8969" cap="flat">
                  <a:noFill/>
                  <a:prstDash val="solid"/>
                  <a:miter/>
                </a:ln>
              </p:spPr>
              <p:txBody>
                <a:bodyPr rtlCol="0" anchor="ctr"/>
                <a:lstStyle/>
                <a:p>
                  <a:endParaRPr lang="en-US"/>
                </a:p>
              </p:txBody>
            </p:sp>
          </p:grpSp>
          <p:pic>
            <p:nvPicPr>
              <p:cNvPr id="38" name="Graphic 37" descr="Close">
                <a:extLst>
                  <a:ext uri="{FF2B5EF4-FFF2-40B4-BE49-F238E27FC236}">
                    <a16:creationId xmlns:a16="http://schemas.microsoft.com/office/drawing/2014/main" id="{1B2414C4-2FC8-44E5-96A5-5E214DD983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64617" y="2252802"/>
                <a:ext cx="388017" cy="388017"/>
              </a:xfrm>
              <a:prstGeom prst="rect">
                <a:avLst/>
              </a:prstGeom>
            </p:spPr>
          </p:pic>
        </p:grpSp>
        <p:grpSp>
          <p:nvGrpSpPr>
            <p:cNvPr id="62" name="Group 61">
              <a:extLst>
                <a:ext uri="{FF2B5EF4-FFF2-40B4-BE49-F238E27FC236}">
                  <a16:creationId xmlns:a16="http://schemas.microsoft.com/office/drawing/2014/main" id="{F9638EBA-8474-4330-B297-623BD96A6A47}"/>
                </a:ext>
              </a:extLst>
            </p:cNvPr>
            <p:cNvGrpSpPr>
              <a:grpSpLocks noChangeAspect="1"/>
            </p:cNvGrpSpPr>
            <p:nvPr/>
          </p:nvGrpSpPr>
          <p:grpSpPr>
            <a:xfrm>
              <a:off x="800428" y="4440442"/>
              <a:ext cx="379232" cy="346837"/>
              <a:chOff x="3833165" y="2960655"/>
              <a:chExt cx="1083513" cy="990964"/>
            </a:xfrm>
            <a:solidFill>
              <a:schemeClr val="bg1">
                <a:lumMod val="50000"/>
              </a:schemeClr>
            </a:solidFill>
          </p:grpSpPr>
          <p:grpSp>
            <p:nvGrpSpPr>
              <p:cNvPr id="41" name="Graphic 39">
                <a:extLst>
                  <a:ext uri="{FF2B5EF4-FFF2-40B4-BE49-F238E27FC236}">
                    <a16:creationId xmlns:a16="http://schemas.microsoft.com/office/drawing/2014/main" id="{029309E6-5974-4D9D-BC28-6AE61BA205C6}"/>
                  </a:ext>
                </a:extLst>
              </p:cNvPr>
              <p:cNvGrpSpPr/>
              <p:nvPr/>
            </p:nvGrpSpPr>
            <p:grpSpPr>
              <a:xfrm>
                <a:off x="3833165" y="2960655"/>
                <a:ext cx="1083513" cy="990964"/>
                <a:chOff x="3833165" y="2960655"/>
                <a:chExt cx="1083513" cy="990964"/>
              </a:xfrm>
              <a:grpFill/>
            </p:grpSpPr>
            <p:sp>
              <p:nvSpPr>
                <p:cNvPr id="42" name="Freeform: Shape 41">
                  <a:extLst>
                    <a:ext uri="{FF2B5EF4-FFF2-40B4-BE49-F238E27FC236}">
                      <a16:creationId xmlns:a16="http://schemas.microsoft.com/office/drawing/2014/main" id="{1848CD34-E431-4637-994E-F12D17F9157B}"/>
                    </a:ext>
                  </a:extLst>
                </p:cNvPr>
                <p:cNvSpPr/>
                <p:nvPr/>
              </p:nvSpPr>
              <p:spPr>
                <a:xfrm>
                  <a:off x="3955602" y="3417537"/>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193DB7D-9EA2-4ACC-952F-E52C179744D8}"/>
                    </a:ext>
                  </a:extLst>
                </p:cNvPr>
                <p:cNvSpPr/>
                <p:nvPr/>
              </p:nvSpPr>
              <p:spPr>
                <a:xfrm>
                  <a:off x="4743948" y="3402819"/>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4445326-51DE-42D5-96FC-91E40B383087}"/>
                    </a:ext>
                  </a:extLst>
                </p:cNvPr>
                <p:cNvSpPr/>
                <p:nvPr/>
              </p:nvSpPr>
              <p:spPr>
                <a:xfrm>
                  <a:off x="3961290" y="3754419"/>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0686AE4-66E1-46C1-8CFE-E73FD258C7A1}"/>
                    </a:ext>
                  </a:extLst>
                </p:cNvPr>
                <p:cNvSpPr/>
                <p:nvPr/>
              </p:nvSpPr>
              <p:spPr>
                <a:xfrm>
                  <a:off x="3955602" y="3086252"/>
                  <a:ext cx="81263" cy="81264"/>
                </a:xfrm>
                <a:custGeom>
                  <a:avLst/>
                  <a:gdLst>
                    <a:gd name="connsiteX0" fmla="*/ 83611 w 81263"/>
                    <a:gd name="connsiteY0" fmla="*/ 41806 h 81263"/>
                    <a:gd name="connsiteX1" fmla="*/ 41806 w 81263"/>
                    <a:gd name="connsiteY1" fmla="*/ 83611 h 81263"/>
                    <a:gd name="connsiteX2" fmla="*/ 0 w 81263"/>
                    <a:gd name="connsiteY2" fmla="*/ 41806 h 81263"/>
                    <a:gd name="connsiteX3" fmla="*/ 41806 w 81263"/>
                    <a:gd name="connsiteY3" fmla="*/ 0 h 81263"/>
                    <a:gd name="connsiteX4" fmla="*/ 83611 w 81263"/>
                    <a:gd name="connsiteY4" fmla="*/ 41806 h 8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 h="81263">
                      <a:moveTo>
                        <a:pt x="83611" y="41806"/>
                      </a:moveTo>
                      <a:cubicBezTo>
                        <a:pt x="83611" y="64894"/>
                        <a:pt x="64894" y="83611"/>
                        <a:pt x="41806" y="83611"/>
                      </a:cubicBezTo>
                      <a:cubicBezTo>
                        <a:pt x="18717" y="83611"/>
                        <a:pt x="0" y="64894"/>
                        <a:pt x="0" y="41806"/>
                      </a:cubicBezTo>
                      <a:cubicBezTo>
                        <a:pt x="0" y="18717"/>
                        <a:pt x="18717" y="0"/>
                        <a:pt x="41806" y="0"/>
                      </a:cubicBezTo>
                      <a:cubicBezTo>
                        <a:pt x="64894" y="0"/>
                        <a:pt x="83611" y="18717"/>
                        <a:pt x="83611" y="41806"/>
                      </a:cubicBezTo>
                      <a:close/>
                    </a:path>
                  </a:pathLst>
                </a:custGeom>
                <a:grpFill/>
                <a:ln w="896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C6BC6AF-2B87-4FB8-A68E-D4606ABCF59F}"/>
                    </a:ext>
                  </a:extLst>
                </p:cNvPr>
                <p:cNvSpPr/>
                <p:nvPr/>
              </p:nvSpPr>
              <p:spPr>
                <a:xfrm>
                  <a:off x="4742684"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D69441B-2BB0-4495-BDCD-AFC9845B0DC4}"/>
                    </a:ext>
                  </a:extLst>
                </p:cNvPr>
                <p:cNvSpPr/>
                <p:nvPr/>
              </p:nvSpPr>
              <p:spPr>
                <a:xfrm>
                  <a:off x="4658712"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D88FA10-8F75-4308-AD20-5C2ED611F981}"/>
                    </a:ext>
                  </a:extLst>
                </p:cNvPr>
                <p:cNvSpPr/>
                <p:nvPr/>
              </p:nvSpPr>
              <p:spPr>
                <a:xfrm>
                  <a:off x="4574830"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4E6123A-E661-4932-90F4-BE44D3F21738}"/>
                    </a:ext>
                  </a:extLst>
                </p:cNvPr>
                <p:cNvSpPr/>
                <p:nvPr/>
              </p:nvSpPr>
              <p:spPr>
                <a:xfrm>
                  <a:off x="4490857" y="3065304"/>
                  <a:ext cx="27088" cy="117381"/>
                </a:xfrm>
                <a:custGeom>
                  <a:avLst/>
                  <a:gdLst>
                    <a:gd name="connsiteX0" fmla="*/ 0 w 27087"/>
                    <a:gd name="connsiteY0" fmla="*/ 0 h 117380"/>
                    <a:gd name="connsiteX1" fmla="*/ 29345 w 27087"/>
                    <a:gd name="connsiteY1" fmla="*/ 0 h 117380"/>
                    <a:gd name="connsiteX2" fmla="*/ 29345 w 27087"/>
                    <a:gd name="connsiteY2" fmla="*/ 125597 h 117380"/>
                    <a:gd name="connsiteX3" fmla="*/ 0 w 27087"/>
                    <a:gd name="connsiteY3" fmla="*/ 12559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97"/>
                      </a:lnTo>
                      <a:lnTo>
                        <a:pt x="0" y="125597"/>
                      </a:lnTo>
                      <a:close/>
                    </a:path>
                  </a:pathLst>
                </a:custGeom>
                <a:grpFill/>
                <a:ln w="896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C294955-3FAF-43E9-A4DE-7DE0F2921580}"/>
                    </a:ext>
                  </a:extLst>
                </p:cNvPr>
                <p:cNvSpPr/>
                <p:nvPr/>
              </p:nvSpPr>
              <p:spPr>
                <a:xfrm>
                  <a:off x="4492212" y="3803538"/>
                  <a:ext cx="27088" cy="54176"/>
                </a:xfrm>
                <a:custGeom>
                  <a:avLst/>
                  <a:gdLst>
                    <a:gd name="connsiteX0" fmla="*/ 29345 w 27087"/>
                    <a:gd name="connsiteY0" fmla="*/ 0 h 54175"/>
                    <a:gd name="connsiteX1" fmla="*/ 0 w 27087"/>
                    <a:gd name="connsiteY1" fmla="*/ 11828 h 54175"/>
                    <a:gd name="connsiteX2" fmla="*/ 0 w 27087"/>
                    <a:gd name="connsiteY2" fmla="*/ 59413 h 54175"/>
                    <a:gd name="connsiteX3" fmla="*/ 29345 w 27087"/>
                    <a:gd name="connsiteY3" fmla="*/ 59413 h 54175"/>
                    <a:gd name="connsiteX4" fmla="*/ 29345 w 27087"/>
                    <a:gd name="connsiteY4" fmla="*/ 0 h 54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54175">
                      <a:moveTo>
                        <a:pt x="29345" y="0"/>
                      </a:moveTo>
                      <a:cubicBezTo>
                        <a:pt x="19774" y="4334"/>
                        <a:pt x="10023" y="8307"/>
                        <a:pt x="0" y="11828"/>
                      </a:cubicBezTo>
                      <a:lnTo>
                        <a:pt x="0" y="59413"/>
                      </a:lnTo>
                      <a:lnTo>
                        <a:pt x="29345" y="59413"/>
                      </a:lnTo>
                      <a:lnTo>
                        <a:pt x="29345" y="0"/>
                      </a:lnTo>
                      <a:close/>
                    </a:path>
                  </a:pathLst>
                </a:custGeom>
                <a:grpFill/>
                <a:ln w="8969"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6E43A6-866C-4AC2-9484-7485BE603B42}"/>
                    </a:ext>
                  </a:extLst>
                </p:cNvPr>
                <p:cNvSpPr/>
                <p:nvPr/>
              </p:nvSpPr>
              <p:spPr>
                <a:xfrm>
                  <a:off x="4660066" y="3737354"/>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grpFill/>
                <a:ln w="8969"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1D64E78-A064-42FD-974B-8644C1461F5B}"/>
                    </a:ext>
                  </a:extLst>
                </p:cNvPr>
                <p:cNvSpPr/>
                <p:nvPr/>
              </p:nvSpPr>
              <p:spPr>
                <a:xfrm>
                  <a:off x="3833165" y="2960655"/>
                  <a:ext cx="1083513" cy="334083"/>
                </a:xfrm>
                <a:custGeom>
                  <a:avLst/>
                  <a:gdLst>
                    <a:gd name="connsiteX0" fmla="*/ 265732 w 1083513"/>
                    <a:gd name="connsiteY0" fmla="*/ 305461 h 334083"/>
                    <a:gd name="connsiteX1" fmla="*/ 29345 w 1083513"/>
                    <a:gd name="connsiteY1" fmla="*/ 305461 h 334083"/>
                    <a:gd name="connsiteX2" fmla="*/ 29345 w 1083513"/>
                    <a:gd name="connsiteY2" fmla="*/ 29345 h 334083"/>
                    <a:gd name="connsiteX3" fmla="*/ 1056425 w 1083513"/>
                    <a:gd name="connsiteY3" fmla="*/ 29345 h 334083"/>
                    <a:gd name="connsiteX4" fmla="*/ 1056425 w 1083513"/>
                    <a:gd name="connsiteY4" fmla="*/ 305461 h 334083"/>
                    <a:gd name="connsiteX5" fmla="*/ 820039 w 1083513"/>
                    <a:gd name="connsiteY5" fmla="*/ 305461 h 334083"/>
                    <a:gd name="connsiteX6" fmla="*/ 840716 w 1083513"/>
                    <a:gd name="connsiteY6" fmla="*/ 334806 h 334083"/>
                    <a:gd name="connsiteX7" fmla="*/ 1085770 w 1083513"/>
                    <a:gd name="connsiteY7" fmla="*/ 334806 h 334083"/>
                    <a:gd name="connsiteX8" fmla="*/ 1085770 w 1083513"/>
                    <a:gd name="connsiteY8" fmla="*/ 0 h 334083"/>
                    <a:gd name="connsiteX9" fmla="*/ 0 w 1083513"/>
                    <a:gd name="connsiteY9" fmla="*/ 0 h 334083"/>
                    <a:gd name="connsiteX10" fmla="*/ 0 w 1083513"/>
                    <a:gd name="connsiteY10" fmla="*/ 334806 h 334083"/>
                    <a:gd name="connsiteX11" fmla="*/ 245055 w 1083513"/>
                    <a:gd name="connsiteY11" fmla="*/ 334806 h 334083"/>
                    <a:gd name="connsiteX12" fmla="*/ 265732 w 1083513"/>
                    <a:gd name="connsiteY12" fmla="*/ 305461 h 33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13" h="334083">
                      <a:moveTo>
                        <a:pt x="265732" y="305461"/>
                      </a:moveTo>
                      <a:lnTo>
                        <a:pt x="29345" y="305461"/>
                      </a:lnTo>
                      <a:lnTo>
                        <a:pt x="29345" y="29345"/>
                      </a:lnTo>
                      <a:lnTo>
                        <a:pt x="1056425" y="29345"/>
                      </a:lnTo>
                      <a:lnTo>
                        <a:pt x="1056425" y="305461"/>
                      </a:lnTo>
                      <a:lnTo>
                        <a:pt x="820039" y="305461"/>
                      </a:lnTo>
                      <a:cubicBezTo>
                        <a:pt x="827443" y="314851"/>
                        <a:pt x="834305" y="324693"/>
                        <a:pt x="840716" y="334806"/>
                      </a:cubicBezTo>
                      <a:lnTo>
                        <a:pt x="1085770" y="334806"/>
                      </a:lnTo>
                      <a:lnTo>
                        <a:pt x="1085770" y="0"/>
                      </a:lnTo>
                      <a:lnTo>
                        <a:pt x="0" y="0"/>
                      </a:lnTo>
                      <a:lnTo>
                        <a:pt x="0" y="334806"/>
                      </a:lnTo>
                      <a:lnTo>
                        <a:pt x="245055" y="334806"/>
                      </a:lnTo>
                      <a:cubicBezTo>
                        <a:pt x="251465" y="324693"/>
                        <a:pt x="258328" y="314851"/>
                        <a:pt x="265732" y="305461"/>
                      </a:cubicBezTo>
                      <a:close/>
                    </a:path>
                  </a:pathLst>
                </a:custGeom>
                <a:grpFill/>
                <a:ln w="8969"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52CF116-360E-4605-8659-31056F34A67E}"/>
                    </a:ext>
                  </a:extLst>
                </p:cNvPr>
                <p:cNvSpPr/>
                <p:nvPr/>
              </p:nvSpPr>
              <p:spPr>
                <a:xfrm>
                  <a:off x="3833165" y="3337176"/>
                  <a:ext cx="216703" cy="279908"/>
                </a:xfrm>
                <a:custGeom>
                  <a:avLst/>
                  <a:gdLst>
                    <a:gd name="connsiteX0" fmla="*/ 208937 w 216702"/>
                    <a:gd name="connsiteY0" fmla="*/ 257334 h 279907"/>
                    <a:gd name="connsiteX1" fmla="*/ 29345 w 216702"/>
                    <a:gd name="connsiteY1" fmla="*/ 257334 h 279907"/>
                    <a:gd name="connsiteX2" fmla="*/ 29345 w 216702"/>
                    <a:gd name="connsiteY2" fmla="*/ 0 h 279907"/>
                    <a:gd name="connsiteX3" fmla="*/ 0 w 216702"/>
                    <a:gd name="connsiteY3" fmla="*/ 0 h 279907"/>
                    <a:gd name="connsiteX4" fmla="*/ 0 w 216702"/>
                    <a:gd name="connsiteY4" fmla="*/ 286680 h 279907"/>
                    <a:gd name="connsiteX5" fmla="*/ 220224 w 216702"/>
                    <a:gd name="connsiteY5" fmla="*/ 286680 h 279907"/>
                    <a:gd name="connsiteX6" fmla="*/ 208937 w 216702"/>
                    <a:gd name="connsiteY6" fmla="*/ 257334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208937" y="257334"/>
                      </a:moveTo>
                      <a:lnTo>
                        <a:pt x="29345" y="257334"/>
                      </a:lnTo>
                      <a:lnTo>
                        <a:pt x="29345" y="0"/>
                      </a:lnTo>
                      <a:lnTo>
                        <a:pt x="0" y="0"/>
                      </a:lnTo>
                      <a:lnTo>
                        <a:pt x="0" y="286680"/>
                      </a:lnTo>
                      <a:lnTo>
                        <a:pt x="220224" y="286680"/>
                      </a:lnTo>
                      <a:cubicBezTo>
                        <a:pt x="216071" y="277109"/>
                        <a:pt x="212278" y="267357"/>
                        <a:pt x="208937" y="257334"/>
                      </a:cubicBezTo>
                      <a:close/>
                    </a:path>
                  </a:pathLst>
                </a:custGeom>
                <a:grpFill/>
                <a:ln w="8969"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614F3FC-D30E-4CDC-A6D0-8056A0159801}"/>
                    </a:ext>
                  </a:extLst>
                </p:cNvPr>
                <p:cNvSpPr/>
                <p:nvPr/>
              </p:nvSpPr>
              <p:spPr>
                <a:xfrm>
                  <a:off x="4743948" y="3737354"/>
                  <a:ext cx="27088" cy="117381"/>
                </a:xfrm>
                <a:custGeom>
                  <a:avLst/>
                  <a:gdLst>
                    <a:gd name="connsiteX0" fmla="*/ 0 w 27087"/>
                    <a:gd name="connsiteY0" fmla="*/ 0 h 117380"/>
                    <a:gd name="connsiteX1" fmla="*/ 29345 w 27087"/>
                    <a:gd name="connsiteY1" fmla="*/ 0 h 117380"/>
                    <a:gd name="connsiteX2" fmla="*/ 29345 w 27087"/>
                    <a:gd name="connsiteY2" fmla="*/ 125507 h 117380"/>
                    <a:gd name="connsiteX3" fmla="*/ 0 w 27087"/>
                    <a:gd name="connsiteY3" fmla="*/ 125507 h 117380"/>
                  </a:gdLst>
                  <a:ahLst/>
                  <a:cxnLst>
                    <a:cxn ang="0">
                      <a:pos x="connsiteX0" y="connsiteY0"/>
                    </a:cxn>
                    <a:cxn ang="0">
                      <a:pos x="connsiteX1" y="connsiteY1"/>
                    </a:cxn>
                    <a:cxn ang="0">
                      <a:pos x="connsiteX2" y="connsiteY2"/>
                    </a:cxn>
                    <a:cxn ang="0">
                      <a:pos x="connsiteX3" y="connsiteY3"/>
                    </a:cxn>
                  </a:cxnLst>
                  <a:rect l="l" t="t" r="r" b="b"/>
                  <a:pathLst>
                    <a:path w="27087" h="117380">
                      <a:moveTo>
                        <a:pt x="0" y="0"/>
                      </a:moveTo>
                      <a:lnTo>
                        <a:pt x="29345" y="0"/>
                      </a:lnTo>
                      <a:lnTo>
                        <a:pt x="29345" y="125507"/>
                      </a:lnTo>
                      <a:lnTo>
                        <a:pt x="0" y="125507"/>
                      </a:lnTo>
                      <a:close/>
                    </a:path>
                  </a:pathLst>
                </a:custGeom>
                <a:grpFill/>
                <a:ln w="896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79EE42C-0D46-401E-AAAE-E744316D00A4}"/>
                    </a:ext>
                  </a:extLst>
                </p:cNvPr>
                <p:cNvSpPr/>
                <p:nvPr/>
              </p:nvSpPr>
              <p:spPr>
                <a:xfrm>
                  <a:off x="4576094" y="3749814"/>
                  <a:ext cx="27088" cy="108351"/>
                </a:xfrm>
                <a:custGeom>
                  <a:avLst/>
                  <a:gdLst>
                    <a:gd name="connsiteX0" fmla="*/ 29345 w 27087"/>
                    <a:gd name="connsiteY0" fmla="*/ 0 h 108351"/>
                    <a:gd name="connsiteX1" fmla="*/ 0 w 27087"/>
                    <a:gd name="connsiteY1" fmla="*/ 22754 h 108351"/>
                    <a:gd name="connsiteX2" fmla="*/ 0 w 27087"/>
                    <a:gd name="connsiteY2" fmla="*/ 113137 h 108351"/>
                    <a:gd name="connsiteX3" fmla="*/ 29345 w 27087"/>
                    <a:gd name="connsiteY3" fmla="*/ 113137 h 108351"/>
                    <a:gd name="connsiteX4" fmla="*/ 29345 w 27087"/>
                    <a:gd name="connsiteY4" fmla="*/ 0 h 10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7" h="108351">
                      <a:moveTo>
                        <a:pt x="29345" y="0"/>
                      </a:moveTo>
                      <a:cubicBezTo>
                        <a:pt x="19955" y="8036"/>
                        <a:pt x="10203" y="15711"/>
                        <a:pt x="0" y="22754"/>
                      </a:cubicBezTo>
                      <a:lnTo>
                        <a:pt x="0" y="113137"/>
                      </a:lnTo>
                      <a:lnTo>
                        <a:pt x="29345" y="113137"/>
                      </a:lnTo>
                      <a:lnTo>
                        <a:pt x="29345" y="0"/>
                      </a:lnTo>
                      <a:close/>
                    </a:path>
                  </a:pathLst>
                </a:custGeom>
                <a:grpFill/>
                <a:ln w="896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1BB1D3A-0151-4129-9EC9-A3294664D70B}"/>
                    </a:ext>
                  </a:extLst>
                </p:cNvPr>
                <p:cNvSpPr/>
                <p:nvPr/>
              </p:nvSpPr>
              <p:spPr>
                <a:xfrm>
                  <a:off x="4698711" y="3337176"/>
                  <a:ext cx="216703" cy="279908"/>
                </a:xfrm>
                <a:custGeom>
                  <a:avLst/>
                  <a:gdLst>
                    <a:gd name="connsiteX0" fmla="*/ 190879 w 216702"/>
                    <a:gd name="connsiteY0" fmla="*/ 0 h 279907"/>
                    <a:gd name="connsiteX1" fmla="*/ 190879 w 216702"/>
                    <a:gd name="connsiteY1" fmla="*/ 257334 h 279907"/>
                    <a:gd name="connsiteX2" fmla="*/ 11287 w 216702"/>
                    <a:gd name="connsiteY2" fmla="*/ 257334 h 279907"/>
                    <a:gd name="connsiteX3" fmla="*/ 0 w 216702"/>
                    <a:gd name="connsiteY3" fmla="*/ 286680 h 279907"/>
                    <a:gd name="connsiteX4" fmla="*/ 220224 w 216702"/>
                    <a:gd name="connsiteY4" fmla="*/ 286680 h 279907"/>
                    <a:gd name="connsiteX5" fmla="*/ 220224 w 216702"/>
                    <a:gd name="connsiteY5" fmla="*/ 0 h 279907"/>
                    <a:gd name="connsiteX6" fmla="*/ 190879 w 216702"/>
                    <a:gd name="connsiteY6"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02" h="279907">
                      <a:moveTo>
                        <a:pt x="190879" y="0"/>
                      </a:moveTo>
                      <a:lnTo>
                        <a:pt x="190879" y="257334"/>
                      </a:lnTo>
                      <a:lnTo>
                        <a:pt x="11287" y="257334"/>
                      </a:lnTo>
                      <a:cubicBezTo>
                        <a:pt x="7946" y="267357"/>
                        <a:pt x="4153" y="277109"/>
                        <a:pt x="0" y="286680"/>
                      </a:cubicBezTo>
                      <a:lnTo>
                        <a:pt x="220224" y="286680"/>
                      </a:lnTo>
                      <a:lnTo>
                        <a:pt x="220224" y="0"/>
                      </a:lnTo>
                      <a:lnTo>
                        <a:pt x="190879" y="0"/>
                      </a:lnTo>
                      <a:close/>
                    </a:path>
                  </a:pathLst>
                </a:custGeom>
                <a:grpFill/>
                <a:ln w="896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BD97127-AB52-432E-AE3F-94026B352BEA}"/>
                    </a:ext>
                  </a:extLst>
                </p:cNvPr>
                <p:cNvSpPr/>
                <p:nvPr/>
              </p:nvSpPr>
              <p:spPr>
                <a:xfrm>
                  <a:off x="3833165" y="3671711"/>
                  <a:ext cx="1083513" cy="279908"/>
                </a:xfrm>
                <a:custGeom>
                  <a:avLst/>
                  <a:gdLst>
                    <a:gd name="connsiteX0" fmla="*/ 1056425 w 1083513"/>
                    <a:gd name="connsiteY0" fmla="*/ 257334 h 279907"/>
                    <a:gd name="connsiteX1" fmla="*/ 29345 w 1083513"/>
                    <a:gd name="connsiteY1" fmla="*/ 257334 h 279907"/>
                    <a:gd name="connsiteX2" fmla="*/ 29345 w 1083513"/>
                    <a:gd name="connsiteY2" fmla="*/ 0 h 279907"/>
                    <a:gd name="connsiteX3" fmla="*/ 0 w 1083513"/>
                    <a:gd name="connsiteY3" fmla="*/ 0 h 279907"/>
                    <a:gd name="connsiteX4" fmla="*/ 0 w 1083513"/>
                    <a:gd name="connsiteY4" fmla="*/ 286680 h 279907"/>
                    <a:gd name="connsiteX5" fmla="*/ 1085770 w 1083513"/>
                    <a:gd name="connsiteY5" fmla="*/ 286680 h 279907"/>
                    <a:gd name="connsiteX6" fmla="*/ 1085770 w 1083513"/>
                    <a:gd name="connsiteY6" fmla="*/ 0 h 279907"/>
                    <a:gd name="connsiteX7" fmla="*/ 1056425 w 1083513"/>
                    <a:gd name="connsiteY7" fmla="*/ 0 h 2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513" h="279907">
                      <a:moveTo>
                        <a:pt x="1056425" y="257334"/>
                      </a:moveTo>
                      <a:lnTo>
                        <a:pt x="29345" y="257334"/>
                      </a:lnTo>
                      <a:lnTo>
                        <a:pt x="29345" y="0"/>
                      </a:lnTo>
                      <a:lnTo>
                        <a:pt x="0" y="0"/>
                      </a:lnTo>
                      <a:lnTo>
                        <a:pt x="0" y="286680"/>
                      </a:lnTo>
                      <a:lnTo>
                        <a:pt x="1085770" y="286680"/>
                      </a:lnTo>
                      <a:lnTo>
                        <a:pt x="1085770" y="0"/>
                      </a:lnTo>
                      <a:lnTo>
                        <a:pt x="1056425" y="0"/>
                      </a:lnTo>
                      <a:close/>
                    </a:path>
                  </a:pathLst>
                </a:custGeom>
                <a:grpFill/>
                <a:ln w="896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BCAA13F-9F2B-4B27-8EC0-A55A6C32E0AB}"/>
                    </a:ext>
                  </a:extLst>
                </p:cNvPr>
                <p:cNvSpPr/>
                <p:nvPr/>
              </p:nvSpPr>
              <p:spPr>
                <a:xfrm>
                  <a:off x="4082554" y="3189547"/>
                  <a:ext cx="586903" cy="577874"/>
                </a:xfrm>
                <a:custGeom>
                  <a:avLst/>
                  <a:gdLst>
                    <a:gd name="connsiteX0" fmla="*/ 293451 w 586902"/>
                    <a:gd name="connsiteY0" fmla="*/ 29345 h 577873"/>
                    <a:gd name="connsiteX1" fmla="*/ 557558 w 586902"/>
                    <a:gd name="connsiteY1" fmla="*/ 293452 h 577873"/>
                    <a:gd name="connsiteX2" fmla="*/ 293451 w 586902"/>
                    <a:gd name="connsiteY2" fmla="*/ 557558 h 577873"/>
                    <a:gd name="connsiteX3" fmla="*/ 29345 w 586902"/>
                    <a:gd name="connsiteY3" fmla="*/ 293452 h 577873"/>
                    <a:gd name="connsiteX4" fmla="*/ 293451 w 586902"/>
                    <a:gd name="connsiteY4" fmla="*/ 29345 h 577873"/>
                    <a:gd name="connsiteX5" fmla="*/ 293451 w 586902"/>
                    <a:gd name="connsiteY5" fmla="*/ 0 h 577873"/>
                    <a:gd name="connsiteX6" fmla="*/ 0 w 586902"/>
                    <a:gd name="connsiteY6" fmla="*/ 293452 h 577873"/>
                    <a:gd name="connsiteX7" fmla="*/ 293451 w 586902"/>
                    <a:gd name="connsiteY7" fmla="*/ 586903 h 577873"/>
                    <a:gd name="connsiteX8" fmla="*/ 586903 w 586902"/>
                    <a:gd name="connsiteY8" fmla="*/ 293452 h 577873"/>
                    <a:gd name="connsiteX9" fmla="*/ 293451 w 586902"/>
                    <a:gd name="connsiteY9" fmla="*/ 0 h 577873"/>
                    <a:gd name="connsiteX10" fmla="*/ 293451 w 586902"/>
                    <a:gd name="connsiteY10" fmla="*/ 0 h 57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902" h="577873">
                      <a:moveTo>
                        <a:pt x="293451" y="29345"/>
                      </a:moveTo>
                      <a:cubicBezTo>
                        <a:pt x="439094" y="29345"/>
                        <a:pt x="557558" y="147809"/>
                        <a:pt x="557558" y="293452"/>
                      </a:cubicBezTo>
                      <a:cubicBezTo>
                        <a:pt x="557558" y="439094"/>
                        <a:pt x="439094" y="557558"/>
                        <a:pt x="293451" y="557558"/>
                      </a:cubicBezTo>
                      <a:cubicBezTo>
                        <a:pt x="147809" y="557558"/>
                        <a:pt x="29345" y="439004"/>
                        <a:pt x="29345" y="293452"/>
                      </a:cubicBezTo>
                      <a:cubicBezTo>
                        <a:pt x="29345" y="147900"/>
                        <a:pt x="147900" y="29345"/>
                        <a:pt x="293451" y="29345"/>
                      </a:cubicBezTo>
                      <a:moveTo>
                        <a:pt x="293451" y="0"/>
                      </a:moveTo>
                      <a:cubicBezTo>
                        <a:pt x="131376" y="0"/>
                        <a:pt x="0" y="131376"/>
                        <a:pt x="0" y="293452"/>
                      </a:cubicBezTo>
                      <a:cubicBezTo>
                        <a:pt x="0" y="455527"/>
                        <a:pt x="131376" y="586903"/>
                        <a:pt x="293451" y="586903"/>
                      </a:cubicBezTo>
                      <a:cubicBezTo>
                        <a:pt x="455527" y="586903"/>
                        <a:pt x="586903" y="455527"/>
                        <a:pt x="586903" y="293452"/>
                      </a:cubicBezTo>
                      <a:cubicBezTo>
                        <a:pt x="586903" y="131376"/>
                        <a:pt x="455527" y="0"/>
                        <a:pt x="293451" y="0"/>
                      </a:cubicBezTo>
                      <a:lnTo>
                        <a:pt x="293451" y="0"/>
                      </a:lnTo>
                      <a:close/>
                    </a:path>
                  </a:pathLst>
                </a:custGeom>
                <a:grpFill/>
                <a:ln w="8969" cap="flat">
                  <a:noFill/>
                  <a:prstDash val="solid"/>
                  <a:miter/>
                </a:ln>
              </p:spPr>
              <p:txBody>
                <a:bodyPr rtlCol="0" anchor="ctr"/>
                <a:lstStyle/>
                <a:p>
                  <a:endParaRPr lang="en-US"/>
                </a:p>
              </p:txBody>
            </p:sp>
          </p:grpSp>
          <p:pic>
            <p:nvPicPr>
              <p:cNvPr id="61" name="Graphic 60" descr="Repeat">
                <a:extLst>
                  <a:ext uri="{FF2B5EF4-FFF2-40B4-BE49-F238E27FC236}">
                    <a16:creationId xmlns:a16="http://schemas.microsoft.com/office/drawing/2014/main" id="{F135BECB-E433-4E14-9DBE-4846CFDA6F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77919" y="3285939"/>
                <a:ext cx="402336" cy="402336"/>
              </a:xfrm>
              <a:prstGeom prst="rect">
                <a:avLst/>
              </a:prstGeom>
            </p:spPr>
          </p:pic>
        </p:grpSp>
        <p:sp>
          <p:nvSpPr>
            <p:cNvPr id="63" name="TextBox 62">
              <a:extLst>
                <a:ext uri="{FF2B5EF4-FFF2-40B4-BE49-F238E27FC236}">
                  <a16:creationId xmlns:a16="http://schemas.microsoft.com/office/drawing/2014/main" id="{4BE49464-17FA-435B-96EC-36F01D894354}"/>
                </a:ext>
              </a:extLst>
            </p:cNvPr>
            <p:cNvSpPr txBox="1"/>
            <p:nvPr/>
          </p:nvSpPr>
          <p:spPr>
            <a:xfrm>
              <a:off x="1356544" y="4524449"/>
              <a:ext cx="2709270" cy="153888"/>
            </a:xfrm>
            <a:prstGeom prst="rect">
              <a:avLst/>
            </a:prstGeom>
          </p:spPr>
          <p:txBody>
            <a:bodyPr wrap="square" lIns="0" tIns="0" rIns="0" bIns="0" rtlCol="0">
              <a:spAutoFit/>
            </a:bodyPr>
            <a:lstStyle/>
            <a:p>
              <a:pPr algn="l">
                <a:spcAft>
                  <a:spcPts val="600"/>
                </a:spcAft>
              </a:pPr>
              <a:r>
                <a:rPr lang="en-US" sz="1000"/>
                <a:t>Server hardware refresh</a:t>
              </a:r>
            </a:p>
          </p:txBody>
        </p:sp>
        <p:sp>
          <p:nvSpPr>
            <p:cNvPr id="64" name="TextBox 63">
              <a:extLst>
                <a:ext uri="{FF2B5EF4-FFF2-40B4-BE49-F238E27FC236}">
                  <a16:creationId xmlns:a16="http://schemas.microsoft.com/office/drawing/2014/main" id="{9229A1D3-D099-4C36-ACCE-99DD2CD9815F}"/>
                </a:ext>
              </a:extLst>
            </p:cNvPr>
            <p:cNvSpPr txBox="1"/>
            <p:nvPr/>
          </p:nvSpPr>
          <p:spPr>
            <a:xfrm>
              <a:off x="1362917" y="5093821"/>
              <a:ext cx="2709270" cy="153888"/>
            </a:xfrm>
            <a:prstGeom prst="rect">
              <a:avLst/>
            </a:prstGeom>
          </p:spPr>
          <p:txBody>
            <a:bodyPr wrap="square" lIns="0" tIns="0" rIns="0" bIns="0" rtlCol="0">
              <a:spAutoFit/>
            </a:bodyPr>
            <a:lstStyle/>
            <a:p>
              <a:pPr algn="l">
                <a:spcAft>
                  <a:spcPts val="600"/>
                </a:spcAft>
              </a:pPr>
              <a:r>
                <a:rPr lang="en-US" sz="1000"/>
                <a:t>Hybrid cloud migration</a:t>
              </a:r>
            </a:p>
          </p:txBody>
        </p:sp>
        <p:sp>
          <p:nvSpPr>
            <p:cNvPr id="65" name="TextBox 64">
              <a:extLst>
                <a:ext uri="{FF2B5EF4-FFF2-40B4-BE49-F238E27FC236}">
                  <a16:creationId xmlns:a16="http://schemas.microsoft.com/office/drawing/2014/main" id="{10891995-E49B-4E1A-B745-BCE8FDB81704}"/>
                </a:ext>
              </a:extLst>
            </p:cNvPr>
            <p:cNvSpPr txBox="1"/>
            <p:nvPr/>
          </p:nvSpPr>
          <p:spPr>
            <a:xfrm>
              <a:off x="1356544" y="5641335"/>
              <a:ext cx="2799626" cy="153888"/>
            </a:xfrm>
            <a:prstGeom prst="rect">
              <a:avLst/>
            </a:prstGeom>
          </p:spPr>
          <p:txBody>
            <a:bodyPr wrap="square" lIns="0" tIns="0" rIns="0" bIns="0" rtlCol="0">
              <a:spAutoFit/>
            </a:bodyPr>
            <a:lstStyle/>
            <a:p>
              <a:pPr algn="l">
                <a:spcAft>
                  <a:spcPts val="600"/>
                </a:spcAft>
              </a:pPr>
              <a:r>
                <a:rPr lang="en-US" sz="1000"/>
                <a:t>Public cloud cost comparison</a:t>
              </a:r>
            </a:p>
          </p:txBody>
        </p:sp>
        <p:pic>
          <p:nvPicPr>
            <p:cNvPr id="66" name="Graphic 65">
              <a:extLst>
                <a:ext uri="{FF2B5EF4-FFF2-40B4-BE49-F238E27FC236}">
                  <a16:creationId xmlns:a16="http://schemas.microsoft.com/office/drawing/2014/main" id="{B006BA28-65A1-4F79-902F-35792C3525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8835" y="5015863"/>
              <a:ext cx="346520" cy="388620"/>
            </a:xfrm>
            <a:prstGeom prst="rect">
              <a:avLst/>
            </a:prstGeom>
          </p:spPr>
        </p:pic>
        <p:grpSp>
          <p:nvGrpSpPr>
            <p:cNvPr id="71" name="Group 70">
              <a:extLst>
                <a:ext uri="{FF2B5EF4-FFF2-40B4-BE49-F238E27FC236}">
                  <a16:creationId xmlns:a16="http://schemas.microsoft.com/office/drawing/2014/main" id="{7B89909E-26B8-4886-98C2-18E9B4A8315B}"/>
                </a:ext>
              </a:extLst>
            </p:cNvPr>
            <p:cNvGrpSpPr>
              <a:grpSpLocks noChangeAspect="1"/>
            </p:cNvGrpSpPr>
            <p:nvPr/>
          </p:nvGrpSpPr>
          <p:grpSpPr>
            <a:xfrm>
              <a:off x="787685" y="5625090"/>
              <a:ext cx="331077" cy="309717"/>
              <a:chOff x="4322763" y="2868131"/>
              <a:chExt cx="1181100" cy="1104900"/>
            </a:xfrm>
          </p:grpSpPr>
          <p:pic>
            <p:nvPicPr>
              <p:cNvPr id="68" name="Graphic 67">
                <a:extLst>
                  <a:ext uri="{FF2B5EF4-FFF2-40B4-BE49-F238E27FC236}">
                    <a16:creationId xmlns:a16="http://schemas.microsoft.com/office/drawing/2014/main" id="{56752DF5-FEE7-4CD4-86D9-DB2FF54D21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22763" y="2868131"/>
                <a:ext cx="1181100" cy="1104900"/>
              </a:xfrm>
              <a:prstGeom prst="rect">
                <a:avLst/>
              </a:prstGeom>
            </p:spPr>
          </p:pic>
          <p:pic>
            <p:nvPicPr>
              <p:cNvPr id="70" name="Graphic 69" descr="Dollar">
                <a:extLst>
                  <a:ext uri="{FF2B5EF4-FFF2-40B4-BE49-F238E27FC236}">
                    <a16:creationId xmlns:a16="http://schemas.microsoft.com/office/drawing/2014/main" id="{AB2EB0FB-3E8B-4E32-A986-82487C4C20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60816" y="3254326"/>
                <a:ext cx="349347" cy="349347"/>
              </a:xfrm>
              <a:prstGeom prst="rect">
                <a:avLst/>
              </a:prstGeom>
            </p:spPr>
          </p:pic>
        </p:grpSp>
      </p:grpSp>
      <p:grpSp>
        <p:nvGrpSpPr>
          <p:cNvPr id="117" name="Group 116">
            <a:extLst>
              <a:ext uri="{FF2B5EF4-FFF2-40B4-BE49-F238E27FC236}">
                <a16:creationId xmlns:a16="http://schemas.microsoft.com/office/drawing/2014/main" id="{077E7C5B-CF39-430A-8B8B-8064051847D7}"/>
              </a:ext>
            </a:extLst>
          </p:cNvPr>
          <p:cNvGrpSpPr/>
          <p:nvPr/>
        </p:nvGrpSpPr>
        <p:grpSpPr>
          <a:xfrm>
            <a:off x="4548803" y="1450339"/>
            <a:ext cx="7376794" cy="735570"/>
            <a:chOff x="4548803" y="1450339"/>
            <a:chExt cx="7376794" cy="735570"/>
          </a:xfrm>
          <a:effectLst>
            <a:outerShdw blurRad="50800" dist="50800" dir="5400000" algn="ctr" rotWithShape="0">
              <a:schemeClr val="bg2"/>
            </a:outerShdw>
          </a:effectLst>
        </p:grpSpPr>
        <p:pic>
          <p:nvPicPr>
            <p:cNvPr id="74" name="Picture 73">
              <a:extLst>
                <a:ext uri="{FF2B5EF4-FFF2-40B4-BE49-F238E27FC236}">
                  <a16:creationId xmlns:a16="http://schemas.microsoft.com/office/drawing/2014/main" id="{8DBF85A9-30A2-4694-A240-7D3B1FE6AAC4}"/>
                </a:ext>
              </a:extLst>
            </p:cNvPr>
            <p:cNvPicPr>
              <a:picLocks noChangeAspect="1"/>
            </p:cNvPicPr>
            <p:nvPr/>
          </p:nvPicPr>
          <p:blipFill>
            <a:blip r:embed="rId18"/>
            <a:stretch>
              <a:fillRect/>
            </a:stretch>
          </p:blipFill>
          <p:spPr>
            <a:xfrm>
              <a:off x="10677123" y="1611153"/>
              <a:ext cx="355857" cy="352189"/>
            </a:xfrm>
            <a:prstGeom prst="rect">
              <a:avLst/>
            </a:prstGeom>
          </p:spPr>
        </p:pic>
        <p:sp>
          <p:nvSpPr>
            <p:cNvPr id="79" name="TextBox 78">
              <a:extLst>
                <a:ext uri="{FF2B5EF4-FFF2-40B4-BE49-F238E27FC236}">
                  <a16:creationId xmlns:a16="http://schemas.microsoft.com/office/drawing/2014/main" id="{40C1996B-7772-4243-ADB7-32FE679C75B3}"/>
                </a:ext>
              </a:extLst>
            </p:cNvPr>
            <p:cNvSpPr txBox="1"/>
            <p:nvPr/>
          </p:nvSpPr>
          <p:spPr>
            <a:xfrm>
              <a:off x="9784505" y="2005066"/>
              <a:ext cx="2141092" cy="11497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Cloud Planning</a:t>
              </a:r>
            </a:p>
          </p:txBody>
        </p:sp>
        <p:grpSp>
          <p:nvGrpSpPr>
            <p:cNvPr id="109" name="Group 108">
              <a:extLst>
                <a:ext uri="{FF2B5EF4-FFF2-40B4-BE49-F238E27FC236}">
                  <a16:creationId xmlns:a16="http://schemas.microsoft.com/office/drawing/2014/main" id="{7FE961AA-959F-4249-BA88-45FD56198DD5}"/>
                </a:ext>
              </a:extLst>
            </p:cNvPr>
            <p:cNvGrpSpPr/>
            <p:nvPr/>
          </p:nvGrpSpPr>
          <p:grpSpPr>
            <a:xfrm>
              <a:off x="4548803" y="1620287"/>
              <a:ext cx="1517442" cy="395673"/>
              <a:chOff x="4306922" y="1593429"/>
              <a:chExt cx="1624883" cy="423688"/>
            </a:xfrm>
          </p:grpSpPr>
          <p:pic>
            <p:nvPicPr>
              <p:cNvPr id="82" name="Graphic 81" descr="Right pointing backhand index ">
                <a:extLst>
                  <a:ext uri="{FF2B5EF4-FFF2-40B4-BE49-F238E27FC236}">
                    <a16:creationId xmlns:a16="http://schemas.microsoft.com/office/drawing/2014/main" id="{68498668-179C-4A25-87CF-79EFBA02F79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08117" y="1593429"/>
                <a:ext cx="423688" cy="423688"/>
              </a:xfrm>
              <a:prstGeom prst="rect">
                <a:avLst/>
              </a:prstGeom>
            </p:spPr>
          </p:pic>
          <p:sp>
            <p:nvSpPr>
              <p:cNvPr id="83" name="TextBox 82">
                <a:extLst>
                  <a:ext uri="{FF2B5EF4-FFF2-40B4-BE49-F238E27FC236}">
                    <a16:creationId xmlns:a16="http://schemas.microsoft.com/office/drawing/2014/main" id="{12A761D6-49D9-4AC4-8C4B-333DEB076A07}"/>
                  </a:ext>
                </a:extLst>
              </p:cNvPr>
              <p:cNvSpPr txBox="1"/>
              <p:nvPr/>
            </p:nvSpPr>
            <p:spPr>
              <a:xfrm>
                <a:off x="4306922" y="1777389"/>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CHOOSE SCENARIOS</a:t>
                </a:r>
              </a:p>
            </p:txBody>
          </p:sp>
        </p:grpSp>
        <p:sp>
          <p:nvSpPr>
            <p:cNvPr id="67" name="Rectangle: Rounded Corners 66">
              <a:extLst>
                <a:ext uri="{FF2B5EF4-FFF2-40B4-BE49-F238E27FC236}">
                  <a16:creationId xmlns:a16="http://schemas.microsoft.com/office/drawing/2014/main" id="{E98506B9-E5CC-4748-BEE8-74BBC9C61652}"/>
                </a:ext>
              </a:extLst>
            </p:cNvPr>
            <p:cNvSpPr/>
            <p:nvPr/>
          </p:nvSpPr>
          <p:spPr>
            <a:xfrm>
              <a:off x="6224003" y="1450339"/>
              <a:ext cx="5308294" cy="735570"/>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89" name="Group 88">
              <a:extLst>
                <a:ext uri="{FF2B5EF4-FFF2-40B4-BE49-F238E27FC236}">
                  <a16:creationId xmlns:a16="http://schemas.microsoft.com/office/drawing/2014/main" id="{664FAE93-54E3-4BD9-82E0-E4F5111CFF84}"/>
                </a:ext>
              </a:extLst>
            </p:cNvPr>
            <p:cNvGrpSpPr/>
            <p:nvPr/>
          </p:nvGrpSpPr>
          <p:grpSpPr>
            <a:xfrm>
              <a:off x="6366742" y="1596440"/>
              <a:ext cx="1190539" cy="517400"/>
              <a:chOff x="5830174" y="1567223"/>
              <a:chExt cx="1274834" cy="554034"/>
            </a:xfrm>
          </p:grpSpPr>
          <p:pic>
            <p:nvPicPr>
              <p:cNvPr id="72" name="Picture 71">
                <a:extLst>
                  <a:ext uri="{FF2B5EF4-FFF2-40B4-BE49-F238E27FC236}">
                    <a16:creationId xmlns:a16="http://schemas.microsoft.com/office/drawing/2014/main" id="{14087916-C028-4B4D-BF3D-1E88F4FD0F6E}"/>
                  </a:ext>
                </a:extLst>
              </p:cNvPr>
              <p:cNvPicPr>
                <a:picLocks noChangeAspect="1"/>
              </p:cNvPicPr>
              <p:nvPr/>
            </p:nvPicPr>
            <p:blipFill>
              <a:blip r:embed="rId21"/>
              <a:stretch>
                <a:fillRect/>
              </a:stretch>
            </p:blipFill>
            <p:spPr>
              <a:xfrm>
                <a:off x="6251530" y="1567223"/>
                <a:ext cx="432123" cy="384982"/>
              </a:xfrm>
              <a:prstGeom prst="rect">
                <a:avLst/>
              </a:prstGeom>
            </p:spPr>
          </p:pic>
          <p:sp>
            <p:nvSpPr>
              <p:cNvPr id="69" name="TextBox 68">
                <a:extLst>
                  <a:ext uri="{FF2B5EF4-FFF2-40B4-BE49-F238E27FC236}">
                    <a16:creationId xmlns:a16="http://schemas.microsoft.com/office/drawing/2014/main" id="{43E4D7CB-E977-4598-B35E-71A1F3D14993}"/>
                  </a:ext>
                </a:extLst>
              </p:cNvPr>
              <p:cNvSpPr txBox="1"/>
              <p:nvPr/>
            </p:nvSpPr>
            <p:spPr>
              <a:xfrm>
                <a:off x="5830174" y="1998146"/>
                <a:ext cx="1274834"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Workload Planning</a:t>
                </a:r>
              </a:p>
            </p:txBody>
          </p:sp>
        </p:grpSp>
        <p:grpSp>
          <p:nvGrpSpPr>
            <p:cNvPr id="88" name="Group 87">
              <a:extLst>
                <a:ext uri="{FF2B5EF4-FFF2-40B4-BE49-F238E27FC236}">
                  <a16:creationId xmlns:a16="http://schemas.microsoft.com/office/drawing/2014/main" id="{CB6108C0-A0EC-4D9A-A9EA-46265B7471DA}"/>
                </a:ext>
              </a:extLst>
            </p:cNvPr>
            <p:cNvGrpSpPr/>
            <p:nvPr/>
          </p:nvGrpSpPr>
          <p:grpSpPr>
            <a:xfrm>
              <a:off x="7264744" y="1592103"/>
              <a:ext cx="2141092" cy="522904"/>
              <a:chOff x="7712533" y="1561330"/>
              <a:chExt cx="2292690" cy="559928"/>
            </a:xfrm>
          </p:grpSpPr>
          <p:pic>
            <p:nvPicPr>
              <p:cNvPr id="60" name="Picture 59">
                <a:extLst>
                  <a:ext uri="{FF2B5EF4-FFF2-40B4-BE49-F238E27FC236}">
                    <a16:creationId xmlns:a16="http://schemas.microsoft.com/office/drawing/2014/main" id="{EB7F3D1C-2311-40D3-860A-ACBF8BA62803}"/>
                  </a:ext>
                </a:extLst>
              </p:cNvPr>
              <p:cNvPicPr>
                <a:picLocks noChangeAspect="1"/>
              </p:cNvPicPr>
              <p:nvPr/>
            </p:nvPicPr>
            <p:blipFill>
              <a:blip r:embed="rId22"/>
              <a:stretch>
                <a:fillRect/>
              </a:stretch>
            </p:blipFill>
            <p:spPr>
              <a:xfrm>
                <a:off x="8717456" y="1561330"/>
                <a:ext cx="282844" cy="404624"/>
              </a:xfrm>
              <a:prstGeom prst="rect">
                <a:avLst/>
              </a:prstGeom>
            </p:spPr>
          </p:pic>
          <p:sp>
            <p:nvSpPr>
              <p:cNvPr id="77" name="TextBox 76">
                <a:extLst>
                  <a:ext uri="{FF2B5EF4-FFF2-40B4-BE49-F238E27FC236}">
                    <a16:creationId xmlns:a16="http://schemas.microsoft.com/office/drawing/2014/main" id="{493965D0-A091-427F-B910-C0075030A671}"/>
                  </a:ext>
                </a:extLst>
              </p:cNvPr>
              <p:cNvSpPr txBox="1"/>
              <p:nvPr/>
            </p:nvSpPr>
            <p:spPr>
              <a:xfrm>
                <a:off x="7712533" y="1998147"/>
                <a:ext cx="2292690"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Physical Infra Planning</a:t>
                </a:r>
              </a:p>
            </p:txBody>
          </p:sp>
        </p:grpSp>
        <p:grpSp>
          <p:nvGrpSpPr>
            <p:cNvPr id="90" name="Group 89">
              <a:extLst>
                <a:ext uri="{FF2B5EF4-FFF2-40B4-BE49-F238E27FC236}">
                  <a16:creationId xmlns:a16="http://schemas.microsoft.com/office/drawing/2014/main" id="{13E2A241-7865-4EF9-826F-63C031607250}"/>
                </a:ext>
              </a:extLst>
            </p:cNvPr>
            <p:cNvGrpSpPr/>
            <p:nvPr/>
          </p:nvGrpSpPr>
          <p:grpSpPr>
            <a:xfrm>
              <a:off x="8666285" y="1627877"/>
              <a:ext cx="2141092" cy="493553"/>
              <a:chOff x="8873762" y="1592757"/>
              <a:chExt cx="2292690" cy="528499"/>
            </a:xfrm>
          </p:grpSpPr>
          <p:pic>
            <p:nvPicPr>
              <p:cNvPr id="73" name="Picture 72">
                <a:extLst>
                  <a:ext uri="{FF2B5EF4-FFF2-40B4-BE49-F238E27FC236}">
                    <a16:creationId xmlns:a16="http://schemas.microsoft.com/office/drawing/2014/main" id="{6DA8F77A-D813-4E05-91C5-E8A18EAF2228}"/>
                  </a:ext>
                </a:extLst>
              </p:cNvPr>
              <p:cNvPicPr>
                <a:picLocks noChangeAspect="1"/>
              </p:cNvPicPr>
              <p:nvPr/>
            </p:nvPicPr>
            <p:blipFill>
              <a:blip r:embed="rId23"/>
              <a:stretch>
                <a:fillRect/>
              </a:stretch>
            </p:blipFill>
            <p:spPr>
              <a:xfrm>
                <a:off x="9835282" y="1592757"/>
                <a:ext cx="400696" cy="333913"/>
              </a:xfrm>
              <a:prstGeom prst="rect">
                <a:avLst/>
              </a:prstGeom>
            </p:spPr>
          </p:pic>
          <p:sp>
            <p:nvSpPr>
              <p:cNvPr id="78" name="TextBox 77">
                <a:extLst>
                  <a:ext uri="{FF2B5EF4-FFF2-40B4-BE49-F238E27FC236}">
                    <a16:creationId xmlns:a16="http://schemas.microsoft.com/office/drawing/2014/main" id="{AD17B48D-FB12-4F20-912A-691366C5A96A}"/>
                  </a:ext>
                </a:extLst>
              </p:cNvPr>
              <p:cNvSpPr txBox="1"/>
              <p:nvPr/>
            </p:nvSpPr>
            <p:spPr>
              <a:xfrm>
                <a:off x="8873762" y="1998145"/>
                <a:ext cx="2292690" cy="123111"/>
              </a:xfrm>
              <a:prstGeom prst="rect">
                <a:avLst/>
              </a:prstGeom>
            </p:spPr>
            <p:txBody>
              <a:bodyPr wrap="square" lIns="0" tIns="0" rIns="0" bIns="0" rtlCol="0">
                <a:spAutoFit/>
              </a:bodyPr>
              <a:lstStyle/>
              <a:p>
                <a:pPr algn="ctr">
                  <a:spcAft>
                    <a:spcPts val="600"/>
                  </a:spcAft>
                </a:pPr>
                <a:r>
                  <a:rPr lang="en-US" sz="800">
                    <a:solidFill>
                      <a:schemeClr val="bg1">
                        <a:lumMod val="50000"/>
                      </a:schemeClr>
                    </a:solidFill>
                  </a:rPr>
                  <a:t>HCI Planning</a:t>
                </a:r>
              </a:p>
            </p:txBody>
          </p:sp>
        </p:grpSp>
      </p:grpSp>
      <p:grpSp>
        <p:nvGrpSpPr>
          <p:cNvPr id="118" name="Group 117">
            <a:extLst>
              <a:ext uri="{FF2B5EF4-FFF2-40B4-BE49-F238E27FC236}">
                <a16:creationId xmlns:a16="http://schemas.microsoft.com/office/drawing/2014/main" id="{E9AAF5BA-F75A-41CE-9744-3DD6C92DCE65}"/>
              </a:ext>
            </a:extLst>
          </p:cNvPr>
          <p:cNvGrpSpPr/>
          <p:nvPr/>
        </p:nvGrpSpPr>
        <p:grpSpPr>
          <a:xfrm>
            <a:off x="4558650" y="2295926"/>
            <a:ext cx="6973646" cy="1334989"/>
            <a:chOff x="4558650" y="2295926"/>
            <a:chExt cx="6973646" cy="1334989"/>
          </a:xfrm>
          <a:effectLst>
            <a:outerShdw blurRad="50800" dist="50800" dir="5400000" algn="ctr" rotWithShape="0">
              <a:schemeClr val="bg2"/>
            </a:outerShdw>
          </a:effectLst>
        </p:grpSpPr>
        <p:grpSp>
          <p:nvGrpSpPr>
            <p:cNvPr id="110" name="Group 109">
              <a:extLst>
                <a:ext uri="{FF2B5EF4-FFF2-40B4-BE49-F238E27FC236}">
                  <a16:creationId xmlns:a16="http://schemas.microsoft.com/office/drawing/2014/main" id="{B9B882AB-68F2-446E-83F8-7C030DEADDE6}"/>
                </a:ext>
              </a:extLst>
            </p:cNvPr>
            <p:cNvGrpSpPr/>
            <p:nvPr/>
          </p:nvGrpSpPr>
          <p:grpSpPr>
            <a:xfrm>
              <a:off x="4558650" y="2747088"/>
              <a:ext cx="1510126" cy="395673"/>
              <a:chOff x="4311145" y="2944019"/>
              <a:chExt cx="1617049" cy="423688"/>
            </a:xfrm>
          </p:grpSpPr>
          <p:pic>
            <p:nvPicPr>
              <p:cNvPr id="92" name="Graphic 91" descr="Right pointing backhand index ">
                <a:extLst>
                  <a:ext uri="{FF2B5EF4-FFF2-40B4-BE49-F238E27FC236}">
                    <a16:creationId xmlns:a16="http://schemas.microsoft.com/office/drawing/2014/main" id="{86D1E155-1D66-4A5B-8259-B688AE5E77B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04506" y="2944019"/>
                <a:ext cx="423688" cy="423688"/>
              </a:xfrm>
              <a:prstGeom prst="rect">
                <a:avLst/>
              </a:prstGeom>
            </p:spPr>
          </p:pic>
          <p:sp>
            <p:nvSpPr>
              <p:cNvPr id="93" name="TextBox 92">
                <a:extLst>
                  <a:ext uri="{FF2B5EF4-FFF2-40B4-BE49-F238E27FC236}">
                    <a16:creationId xmlns:a16="http://schemas.microsoft.com/office/drawing/2014/main" id="{97EA8D52-602B-4395-BDC8-DA05BFAAD5E1}"/>
                  </a:ext>
                </a:extLst>
              </p:cNvPr>
              <p:cNvSpPr txBox="1"/>
              <p:nvPr/>
            </p:nvSpPr>
            <p:spPr>
              <a:xfrm>
                <a:off x="4311145" y="3134696"/>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DEFINE SCENARIOS</a:t>
                </a:r>
              </a:p>
            </p:txBody>
          </p:sp>
        </p:grpSp>
        <p:pic>
          <p:nvPicPr>
            <p:cNvPr id="103" name="Picture 102">
              <a:extLst>
                <a:ext uri="{FF2B5EF4-FFF2-40B4-BE49-F238E27FC236}">
                  <a16:creationId xmlns:a16="http://schemas.microsoft.com/office/drawing/2014/main" id="{938B8773-BBF6-4728-B13E-01EE3EF17132}"/>
                </a:ext>
              </a:extLst>
            </p:cNvPr>
            <p:cNvPicPr>
              <a:picLocks noChangeAspect="1"/>
            </p:cNvPicPr>
            <p:nvPr/>
          </p:nvPicPr>
          <p:blipFill>
            <a:blip r:embed="rId24"/>
            <a:stretch>
              <a:fillRect/>
            </a:stretch>
          </p:blipFill>
          <p:spPr>
            <a:xfrm>
              <a:off x="6491217" y="2429956"/>
              <a:ext cx="2570151" cy="1070896"/>
            </a:xfrm>
            <a:prstGeom prst="rect">
              <a:avLst/>
            </a:prstGeom>
            <a:ln>
              <a:solidFill>
                <a:schemeClr val="bg1">
                  <a:lumMod val="95000"/>
                </a:schemeClr>
              </a:solidFill>
            </a:ln>
          </p:spPr>
        </p:pic>
        <p:sp>
          <p:nvSpPr>
            <p:cNvPr id="104" name="Rectangle: Rounded Corners 103">
              <a:extLst>
                <a:ext uri="{FF2B5EF4-FFF2-40B4-BE49-F238E27FC236}">
                  <a16:creationId xmlns:a16="http://schemas.microsoft.com/office/drawing/2014/main" id="{01D4A798-A6C4-4020-9531-B0B44F5112EF}"/>
                </a:ext>
              </a:extLst>
            </p:cNvPr>
            <p:cNvSpPr/>
            <p:nvPr/>
          </p:nvSpPr>
          <p:spPr>
            <a:xfrm>
              <a:off x="6224002" y="2295926"/>
              <a:ext cx="5308294" cy="1334989"/>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06" name="Picture 105">
              <a:extLst>
                <a:ext uri="{FF2B5EF4-FFF2-40B4-BE49-F238E27FC236}">
                  <a16:creationId xmlns:a16="http://schemas.microsoft.com/office/drawing/2014/main" id="{6B003F0D-6ABD-41A1-9002-B2F8934CD5F4}"/>
                </a:ext>
              </a:extLst>
            </p:cNvPr>
            <p:cNvPicPr>
              <a:picLocks noChangeAspect="1"/>
            </p:cNvPicPr>
            <p:nvPr/>
          </p:nvPicPr>
          <p:blipFill>
            <a:blip r:embed="rId25"/>
            <a:stretch>
              <a:fillRect/>
            </a:stretch>
          </p:blipFill>
          <p:spPr>
            <a:xfrm>
              <a:off x="9314853" y="2429956"/>
              <a:ext cx="1989996" cy="1076280"/>
            </a:xfrm>
            <a:prstGeom prst="rect">
              <a:avLst/>
            </a:prstGeom>
            <a:ln>
              <a:solidFill>
                <a:schemeClr val="bg1">
                  <a:lumMod val="95000"/>
                </a:schemeClr>
              </a:solidFill>
            </a:ln>
          </p:spPr>
        </p:pic>
      </p:grpSp>
      <p:grpSp>
        <p:nvGrpSpPr>
          <p:cNvPr id="119" name="Group 118">
            <a:extLst>
              <a:ext uri="{FF2B5EF4-FFF2-40B4-BE49-F238E27FC236}">
                <a16:creationId xmlns:a16="http://schemas.microsoft.com/office/drawing/2014/main" id="{0014D31A-B90F-4178-B7A4-BA7BDD8B5F89}"/>
              </a:ext>
            </a:extLst>
          </p:cNvPr>
          <p:cNvGrpSpPr/>
          <p:nvPr/>
        </p:nvGrpSpPr>
        <p:grpSpPr>
          <a:xfrm>
            <a:off x="4546980" y="3721987"/>
            <a:ext cx="6985315" cy="1334989"/>
            <a:chOff x="4546980" y="3721987"/>
            <a:chExt cx="6985315" cy="1334989"/>
          </a:xfrm>
          <a:effectLst>
            <a:outerShdw blurRad="50800" dist="50800" dir="5400000" algn="ctr" rotWithShape="0">
              <a:schemeClr val="bg2"/>
            </a:outerShdw>
          </a:effectLst>
        </p:grpSpPr>
        <p:grpSp>
          <p:nvGrpSpPr>
            <p:cNvPr id="111" name="Group 110">
              <a:extLst>
                <a:ext uri="{FF2B5EF4-FFF2-40B4-BE49-F238E27FC236}">
                  <a16:creationId xmlns:a16="http://schemas.microsoft.com/office/drawing/2014/main" id="{3F984EC1-8462-455B-82EC-664F9FA18877}"/>
                </a:ext>
              </a:extLst>
            </p:cNvPr>
            <p:cNvGrpSpPr/>
            <p:nvPr/>
          </p:nvGrpSpPr>
          <p:grpSpPr>
            <a:xfrm>
              <a:off x="4546980" y="4331810"/>
              <a:ext cx="1516755" cy="395673"/>
              <a:chOff x="4311145" y="4092030"/>
              <a:chExt cx="1624148" cy="423688"/>
            </a:xfrm>
          </p:grpSpPr>
          <p:pic>
            <p:nvPicPr>
              <p:cNvPr id="94" name="Graphic 93" descr="Right pointing backhand index ">
                <a:extLst>
                  <a:ext uri="{FF2B5EF4-FFF2-40B4-BE49-F238E27FC236}">
                    <a16:creationId xmlns:a16="http://schemas.microsoft.com/office/drawing/2014/main" id="{79F0DCEC-8439-404B-96EB-D5AD6A7680C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11605" y="4092030"/>
                <a:ext cx="423688" cy="423688"/>
              </a:xfrm>
              <a:prstGeom prst="rect">
                <a:avLst/>
              </a:prstGeom>
            </p:spPr>
          </p:pic>
          <p:sp>
            <p:nvSpPr>
              <p:cNvPr id="95" name="TextBox 94">
                <a:extLst>
                  <a:ext uri="{FF2B5EF4-FFF2-40B4-BE49-F238E27FC236}">
                    <a16:creationId xmlns:a16="http://schemas.microsoft.com/office/drawing/2014/main" id="{42B1A8FC-ACB2-44DD-8A68-D8808DA62DCC}"/>
                  </a:ext>
                </a:extLst>
              </p:cNvPr>
              <p:cNvSpPr txBox="1"/>
              <p:nvPr/>
            </p:nvSpPr>
            <p:spPr>
              <a:xfrm>
                <a:off x="4311145" y="4262082"/>
                <a:ext cx="1111504"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STACK SCENARIOS</a:t>
                </a:r>
              </a:p>
            </p:txBody>
          </p:sp>
        </p:grpSp>
        <p:sp>
          <p:nvSpPr>
            <p:cNvPr id="101" name="Rectangle: Rounded Corners 100">
              <a:extLst>
                <a:ext uri="{FF2B5EF4-FFF2-40B4-BE49-F238E27FC236}">
                  <a16:creationId xmlns:a16="http://schemas.microsoft.com/office/drawing/2014/main" id="{2490BC7D-9535-4A1B-8B79-0E411CE463F4}"/>
                </a:ext>
              </a:extLst>
            </p:cNvPr>
            <p:cNvSpPr/>
            <p:nvPr/>
          </p:nvSpPr>
          <p:spPr>
            <a:xfrm>
              <a:off x="6224001" y="3721987"/>
              <a:ext cx="5308294" cy="1334989"/>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08" name="Picture 107">
              <a:extLst>
                <a:ext uri="{FF2B5EF4-FFF2-40B4-BE49-F238E27FC236}">
                  <a16:creationId xmlns:a16="http://schemas.microsoft.com/office/drawing/2014/main" id="{EA88C64A-2247-43F3-A9FD-7708DFD93459}"/>
                </a:ext>
              </a:extLst>
            </p:cNvPr>
            <p:cNvPicPr>
              <a:picLocks noChangeAspect="1"/>
            </p:cNvPicPr>
            <p:nvPr/>
          </p:nvPicPr>
          <p:blipFill>
            <a:blip r:embed="rId26"/>
            <a:stretch>
              <a:fillRect/>
            </a:stretch>
          </p:blipFill>
          <p:spPr>
            <a:xfrm>
              <a:off x="6402310" y="3945259"/>
              <a:ext cx="2747964" cy="931945"/>
            </a:xfrm>
            <a:prstGeom prst="rect">
              <a:avLst/>
            </a:prstGeom>
            <a:ln>
              <a:solidFill>
                <a:schemeClr val="bg1">
                  <a:lumMod val="95000"/>
                </a:schemeClr>
              </a:solidFill>
            </a:ln>
          </p:spPr>
        </p:pic>
        <p:pic>
          <p:nvPicPr>
            <p:cNvPr id="100" name="Picture 99" descr="A screenshot of a cell phone&#10;&#10;Description automatically generated">
              <a:extLst>
                <a:ext uri="{FF2B5EF4-FFF2-40B4-BE49-F238E27FC236}">
                  <a16:creationId xmlns:a16="http://schemas.microsoft.com/office/drawing/2014/main" id="{506F568E-7FF9-4E2E-91C1-7683A1DD007F}"/>
                </a:ext>
              </a:extLst>
            </p:cNvPr>
            <p:cNvPicPr>
              <a:picLocks noChangeAspect="1"/>
            </p:cNvPicPr>
            <p:nvPr/>
          </p:nvPicPr>
          <p:blipFill>
            <a:blip r:embed="rId27"/>
            <a:stretch>
              <a:fillRect/>
            </a:stretch>
          </p:blipFill>
          <p:spPr>
            <a:xfrm>
              <a:off x="9267084" y="3892052"/>
              <a:ext cx="2218960" cy="1038360"/>
            </a:xfrm>
            <a:prstGeom prst="rect">
              <a:avLst/>
            </a:prstGeom>
            <a:ln>
              <a:solidFill>
                <a:schemeClr val="bg1">
                  <a:lumMod val="95000"/>
                </a:schemeClr>
              </a:solidFill>
            </a:ln>
          </p:spPr>
        </p:pic>
      </p:grpSp>
      <p:grpSp>
        <p:nvGrpSpPr>
          <p:cNvPr id="120" name="Group 119">
            <a:extLst>
              <a:ext uri="{FF2B5EF4-FFF2-40B4-BE49-F238E27FC236}">
                <a16:creationId xmlns:a16="http://schemas.microsoft.com/office/drawing/2014/main" id="{9CDCC40A-C1F7-4477-AF16-B92AB5CDDECC}"/>
              </a:ext>
            </a:extLst>
          </p:cNvPr>
          <p:cNvGrpSpPr/>
          <p:nvPr/>
        </p:nvGrpSpPr>
        <p:grpSpPr>
          <a:xfrm>
            <a:off x="4539643" y="5171567"/>
            <a:ext cx="6973787" cy="1082625"/>
            <a:chOff x="4539643" y="5171567"/>
            <a:chExt cx="6973787" cy="1082625"/>
          </a:xfrm>
          <a:effectLst>
            <a:outerShdw blurRad="50800" dist="50800" dir="5400000" algn="ctr" rotWithShape="0">
              <a:schemeClr val="bg2"/>
            </a:outerShdw>
          </a:effectLst>
        </p:grpSpPr>
        <p:grpSp>
          <p:nvGrpSpPr>
            <p:cNvPr id="112" name="Group 111">
              <a:extLst>
                <a:ext uri="{FF2B5EF4-FFF2-40B4-BE49-F238E27FC236}">
                  <a16:creationId xmlns:a16="http://schemas.microsoft.com/office/drawing/2014/main" id="{48380158-B8C7-4F44-A8E4-107358945644}"/>
                </a:ext>
              </a:extLst>
            </p:cNvPr>
            <p:cNvGrpSpPr/>
            <p:nvPr/>
          </p:nvGrpSpPr>
          <p:grpSpPr>
            <a:xfrm>
              <a:off x="4539643" y="5597618"/>
              <a:ext cx="1526602" cy="395673"/>
              <a:chOff x="4300601" y="5456042"/>
              <a:chExt cx="1634692" cy="423688"/>
            </a:xfrm>
          </p:grpSpPr>
          <p:pic>
            <p:nvPicPr>
              <p:cNvPr id="96" name="Graphic 95" descr="Right pointing backhand index ">
                <a:extLst>
                  <a:ext uri="{FF2B5EF4-FFF2-40B4-BE49-F238E27FC236}">
                    <a16:creationId xmlns:a16="http://schemas.microsoft.com/office/drawing/2014/main" id="{BBA24907-8870-4546-841D-5C6D896C69A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11605" y="5456042"/>
                <a:ext cx="423688" cy="423688"/>
              </a:xfrm>
              <a:prstGeom prst="rect">
                <a:avLst/>
              </a:prstGeom>
            </p:spPr>
          </p:pic>
          <p:sp>
            <p:nvSpPr>
              <p:cNvPr id="97" name="TextBox 96">
                <a:extLst>
                  <a:ext uri="{FF2B5EF4-FFF2-40B4-BE49-F238E27FC236}">
                    <a16:creationId xmlns:a16="http://schemas.microsoft.com/office/drawing/2014/main" id="{7B7F8753-D8B3-499A-B519-5D2076E8288D}"/>
                  </a:ext>
                </a:extLst>
              </p:cNvPr>
              <p:cNvSpPr txBox="1"/>
              <p:nvPr/>
            </p:nvSpPr>
            <p:spPr>
              <a:xfrm>
                <a:off x="4300601" y="5606331"/>
                <a:ext cx="1203905" cy="123111"/>
              </a:xfrm>
              <a:prstGeom prst="rect">
                <a:avLst/>
              </a:prstGeom>
            </p:spPr>
            <p:txBody>
              <a:bodyPr wrap="square" lIns="0" tIns="0" rIns="0" bIns="0" rtlCol="0">
                <a:spAutoFit/>
              </a:bodyPr>
              <a:lstStyle/>
              <a:p>
                <a:pPr algn="l">
                  <a:spcAft>
                    <a:spcPts val="600"/>
                  </a:spcAft>
                </a:pPr>
                <a:r>
                  <a:rPr lang="en-US" sz="800">
                    <a:solidFill>
                      <a:schemeClr val="tx2"/>
                    </a:solidFill>
                    <a:latin typeface="Metropolis Light (Headings)"/>
                  </a:rPr>
                  <a:t>VISUALIZE OUTCOMES</a:t>
                </a:r>
              </a:p>
            </p:txBody>
          </p:sp>
        </p:grpSp>
        <p:pic>
          <p:nvPicPr>
            <p:cNvPr id="99" name="Picture 98">
              <a:extLst>
                <a:ext uri="{FF2B5EF4-FFF2-40B4-BE49-F238E27FC236}">
                  <a16:creationId xmlns:a16="http://schemas.microsoft.com/office/drawing/2014/main" id="{E5CFBEB5-25EB-475D-94F2-D1B8E488F785}"/>
                </a:ext>
              </a:extLst>
            </p:cNvPr>
            <p:cNvPicPr>
              <a:picLocks noChangeAspect="1"/>
            </p:cNvPicPr>
            <p:nvPr/>
          </p:nvPicPr>
          <p:blipFill>
            <a:blip r:embed="rId28"/>
            <a:stretch>
              <a:fillRect/>
            </a:stretch>
          </p:blipFill>
          <p:spPr>
            <a:xfrm>
              <a:off x="6279003" y="5311053"/>
              <a:ext cx="2801317" cy="811551"/>
            </a:xfrm>
            <a:prstGeom prst="rect">
              <a:avLst/>
            </a:prstGeom>
            <a:ln>
              <a:solidFill>
                <a:schemeClr val="bg1">
                  <a:lumMod val="95000"/>
                </a:schemeClr>
              </a:solidFill>
            </a:ln>
          </p:spPr>
        </p:pic>
        <p:sp>
          <p:nvSpPr>
            <p:cNvPr id="102" name="Rectangle: Rounded Corners 101">
              <a:extLst>
                <a:ext uri="{FF2B5EF4-FFF2-40B4-BE49-F238E27FC236}">
                  <a16:creationId xmlns:a16="http://schemas.microsoft.com/office/drawing/2014/main" id="{E24015A5-F273-4450-8FC8-CEA3DC2F7AE6}"/>
                </a:ext>
              </a:extLst>
            </p:cNvPr>
            <p:cNvSpPr/>
            <p:nvPr/>
          </p:nvSpPr>
          <p:spPr>
            <a:xfrm>
              <a:off x="6205136" y="5171567"/>
              <a:ext cx="5308294" cy="1082625"/>
            </a:xfrm>
            <a:prstGeom prst="roundRect">
              <a:avLst>
                <a:gd name="adj" fmla="val 0"/>
              </a:avLst>
            </a:prstGeom>
            <a:noFill/>
            <a:ln>
              <a:solidFill>
                <a:schemeClr val="tx1">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6" name="Picture 115">
              <a:extLst>
                <a:ext uri="{FF2B5EF4-FFF2-40B4-BE49-F238E27FC236}">
                  <a16:creationId xmlns:a16="http://schemas.microsoft.com/office/drawing/2014/main" id="{1423B8A6-0865-4A47-9E55-F0A11351E3DD}"/>
                </a:ext>
              </a:extLst>
            </p:cNvPr>
            <p:cNvPicPr>
              <a:picLocks noChangeAspect="1"/>
            </p:cNvPicPr>
            <p:nvPr/>
          </p:nvPicPr>
          <p:blipFill>
            <a:blip r:embed="rId29"/>
            <a:stretch>
              <a:fillRect/>
            </a:stretch>
          </p:blipFill>
          <p:spPr>
            <a:xfrm>
              <a:off x="9219212" y="5240449"/>
              <a:ext cx="2085637" cy="944859"/>
            </a:xfrm>
            <a:prstGeom prst="rect">
              <a:avLst/>
            </a:prstGeom>
            <a:ln>
              <a:solidFill>
                <a:schemeClr val="bg1">
                  <a:lumMod val="95000"/>
                </a:schemeClr>
              </a:solidFill>
            </a:ln>
          </p:spPr>
        </p:pic>
      </p:grpSp>
    </p:spTree>
    <p:extLst>
      <p:ext uri="{BB962C8B-B14F-4D97-AF65-F5344CB8AC3E}">
        <p14:creationId xmlns:p14="http://schemas.microsoft.com/office/powerpoint/2010/main" val="140738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wipe(left)">
                                      <p:cBhvr>
                                        <p:cTn id="12" dur="5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wipe(left)">
                                      <p:cBhvr>
                                        <p:cTn id="17" dur="500"/>
                                        <p:tgtEl>
                                          <p:spTgt spid="1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left)">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left)">
                                      <p:cBhvr>
                                        <p:cTn id="2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94B93-FD3B-4542-9C22-521588B1DB16}"/>
              </a:ext>
            </a:extLst>
          </p:cNvPr>
          <p:cNvSpPr>
            <a:spLocks noGrp="1"/>
          </p:cNvSpPr>
          <p:nvPr>
            <p:ph sz="quarter" idx="14"/>
          </p:nvPr>
        </p:nvSpPr>
        <p:spPr>
          <a:xfrm>
            <a:off x="616505" y="1600201"/>
            <a:ext cx="4292834" cy="4572000"/>
          </a:xfrm>
        </p:spPr>
        <p:txBody>
          <a:bodyPr/>
          <a:lstStyle/>
          <a:p>
            <a:r>
              <a:rPr lang="en-US" b="1">
                <a:solidFill>
                  <a:schemeClr val="accent1"/>
                </a:solidFill>
              </a:rPr>
              <a:t>Stack multiple What-If Scenarios</a:t>
            </a:r>
            <a:r>
              <a:rPr lang="en-US"/>
              <a:t> </a:t>
            </a:r>
            <a:r>
              <a:rPr lang="en-US">
                <a:solidFill>
                  <a:schemeClr val="tx1"/>
                </a:solidFill>
              </a:rPr>
              <a:t>together by selecting more than one at a time</a:t>
            </a:r>
          </a:p>
          <a:p>
            <a:r>
              <a:rPr lang="en-US" b="1">
                <a:solidFill>
                  <a:schemeClr val="accent1"/>
                </a:solidFill>
              </a:rPr>
              <a:t>Enables capacity planning</a:t>
            </a:r>
            <a:r>
              <a:rPr lang="en-US"/>
              <a:t> </a:t>
            </a:r>
            <a:r>
              <a:rPr lang="en-US">
                <a:solidFill>
                  <a:schemeClr val="tx1"/>
                </a:solidFill>
              </a:rPr>
              <a:t>for real-life business scenarios</a:t>
            </a:r>
          </a:p>
          <a:p>
            <a:pPr lvl="1"/>
            <a:r>
              <a:rPr lang="en-US">
                <a:solidFill>
                  <a:schemeClr val="tx1"/>
                </a:solidFill>
              </a:rPr>
              <a:t>Application Deployment</a:t>
            </a:r>
          </a:p>
          <a:p>
            <a:pPr lvl="1"/>
            <a:r>
              <a:rPr lang="en-US">
                <a:solidFill>
                  <a:schemeClr val="tx1"/>
                </a:solidFill>
              </a:rPr>
              <a:t>Application Retirement</a:t>
            </a:r>
          </a:p>
          <a:p>
            <a:pPr lvl="1"/>
            <a:r>
              <a:rPr lang="en-US">
                <a:solidFill>
                  <a:schemeClr val="tx1"/>
                </a:solidFill>
              </a:rPr>
              <a:t>Hardware Refresh</a:t>
            </a:r>
          </a:p>
          <a:p>
            <a:pPr lvl="1"/>
            <a:r>
              <a:rPr lang="en-US">
                <a:solidFill>
                  <a:schemeClr val="tx1"/>
                </a:solidFill>
              </a:rPr>
              <a:t>Decommission Hosts</a:t>
            </a:r>
          </a:p>
          <a:p>
            <a:r>
              <a:rPr lang="en-US" b="1">
                <a:solidFill>
                  <a:schemeClr val="accent1"/>
                </a:solidFill>
              </a:rPr>
              <a:t>Supported Stacked Scenarios</a:t>
            </a:r>
          </a:p>
          <a:p>
            <a:pPr lvl="1"/>
            <a:r>
              <a:rPr lang="en-US">
                <a:solidFill>
                  <a:schemeClr val="tx1"/>
                </a:solidFill>
              </a:rPr>
              <a:t>Add/Remove Workload + Add/Remove Hardware</a:t>
            </a:r>
          </a:p>
          <a:p>
            <a:pPr lvl="1"/>
            <a:r>
              <a:rPr lang="en-US">
                <a:solidFill>
                  <a:schemeClr val="tx1"/>
                </a:solidFill>
              </a:rPr>
              <a:t>Add/Remove Workload + </a:t>
            </a:r>
            <a:br>
              <a:rPr lang="en-US">
                <a:solidFill>
                  <a:schemeClr val="tx1"/>
                </a:solidFill>
              </a:rPr>
            </a:br>
            <a:r>
              <a:rPr lang="en-US">
                <a:solidFill>
                  <a:schemeClr val="tx1"/>
                </a:solidFill>
              </a:rPr>
              <a:t>Add HCI Node</a:t>
            </a:r>
          </a:p>
        </p:txBody>
      </p:sp>
      <p:sp>
        <p:nvSpPr>
          <p:cNvPr id="3" name="Subtitle 2">
            <a:extLst>
              <a:ext uri="{FF2B5EF4-FFF2-40B4-BE49-F238E27FC236}">
                <a16:creationId xmlns:a16="http://schemas.microsoft.com/office/drawing/2014/main" id="{D51F034D-27D7-40BE-8E2E-556155DB18A1}"/>
              </a:ext>
            </a:extLst>
          </p:cNvPr>
          <p:cNvSpPr>
            <a:spLocks noGrp="1"/>
          </p:cNvSpPr>
          <p:nvPr>
            <p:ph type="subTitle" idx="10"/>
          </p:nvPr>
        </p:nvSpPr>
        <p:spPr/>
        <p:txBody>
          <a:bodyPr/>
          <a:lstStyle/>
          <a:p>
            <a:r>
              <a:rPr lang="en-US" dirty="0"/>
              <a:t>Plan complex situations the easy way</a:t>
            </a:r>
          </a:p>
        </p:txBody>
      </p:sp>
      <p:sp>
        <p:nvSpPr>
          <p:cNvPr id="4" name="Title 3">
            <a:extLst>
              <a:ext uri="{FF2B5EF4-FFF2-40B4-BE49-F238E27FC236}">
                <a16:creationId xmlns:a16="http://schemas.microsoft.com/office/drawing/2014/main" id="{D2C89019-2363-47BE-8BB1-C8BF79EDA268}"/>
              </a:ext>
            </a:extLst>
          </p:cNvPr>
          <p:cNvSpPr>
            <a:spLocks noGrp="1"/>
          </p:cNvSpPr>
          <p:nvPr>
            <p:ph type="title"/>
          </p:nvPr>
        </p:nvSpPr>
        <p:spPr/>
        <p:txBody>
          <a:bodyPr/>
          <a:lstStyle/>
          <a:p>
            <a:r>
              <a:rPr lang="en-US"/>
              <a:t>What-If: Stacked Scenarios</a:t>
            </a:r>
          </a:p>
        </p:txBody>
      </p:sp>
      <p:pic>
        <p:nvPicPr>
          <p:cNvPr id="6" name="Picture 5">
            <a:extLst>
              <a:ext uri="{FF2B5EF4-FFF2-40B4-BE49-F238E27FC236}">
                <a16:creationId xmlns:a16="http://schemas.microsoft.com/office/drawing/2014/main" id="{5EBC1036-5781-4284-A33D-0933909D7945}"/>
              </a:ext>
            </a:extLst>
          </p:cNvPr>
          <p:cNvPicPr>
            <a:picLocks noChangeAspect="1"/>
          </p:cNvPicPr>
          <p:nvPr/>
        </p:nvPicPr>
        <p:blipFill>
          <a:blip r:embed="rId2"/>
          <a:stretch>
            <a:fillRect/>
          </a:stretch>
        </p:blipFill>
        <p:spPr>
          <a:xfrm>
            <a:off x="4909339" y="3075619"/>
            <a:ext cx="6765201" cy="3369630"/>
          </a:xfrm>
          <a:prstGeom prst="rect">
            <a:avLst/>
          </a:prstGeom>
        </p:spPr>
      </p:pic>
      <p:pic>
        <p:nvPicPr>
          <p:cNvPr id="7" name="Picture 6">
            <a:extLst>
              <a:ext uri="{FF2B5EF4-FFF2-40B4-BE49-F238E27FC236}">
                <a16:creationId xmlns:a16="http://schemas.microsoft.com/office/drawing/2014/main" id="{9BF2D665-6012-4365-B399-1560B347CF16}"/>
              </a:ext>
            </a:extLst>
          </p:cNvPr>
          <p:cNvPicPr>
            <a:picLocks noChangeAspect="1"/>
          </p:cNvPicPr>
          <p:nvPr/>
        </p:nvPicPr>
        <p:blipFill>
          <a:blip r:embed="rId3"/>
          <a:stretch>
            <a:fillRect/>
          </a:stretch>
        </p:blipFill>
        <p:spPr>
          <a:xfrm>
            <a:off x="4909339" y="1467792"/>
            <a:ext cx="6765202" cy="1433390"/>
          </a:xfrm>
          <a:prstGeom prst="rect">
            <a:avLst/>
          </a:prstGeom>
        </p:spPr>
      </p:pic>
    </p:spTree>
    <p:extLst>
      <p:ext uri="{BB962C8B-B14F-4D97-AF65-F5344CB8AC3E}">
        <p14:creationId xmlns:p14="http://schemas.microsoft.com/office/powerpoint/2010/main" val="235519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88B2-E5D7-8C2B-56D9-580D243977D2}"/>
              </a:ext>
            </a:extLst>
          </p:cNvPr>
          <p:cNvSpPr>
            <a:spLocks noGrp="1"/>
          </p:cNvSpPr>
          <p:nvPr>
            <p:ph type="title"/>
          </p:nvPr>
        </p:nvSpPr>
        <p:spPr/>
        <p:txBody>
          <a:bodyPr/>
          <a:lstStyle/>
          <a:p>
            <a:r>
              <a:rPr lang="en-US"/>
              <a:t>Demo</a:t>
            </a:r>
          </a:p>
        </p:txBody>
      </p:sp>
      <p:sp>
        <p:nvSpPr>
          <p:cNvPr id="3" name="Subtitle 2">
            <a:extLst>
              <a:ext uri="{FF2B5EF4-FFF2-40B4-BE49-F238E27FC236}">
                <a16:creationId xmlns:a16="http://schemas.microsoft.com/office/drawing/2014/main" id="{E3E464F4-A807-1EB7-321C-BD4F2F2365D1}"/>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6817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a:t>Efficient Cost Management</a:t>
            </a:r>
          </a:p>
        </p:txBody>
      </p:sp>
      <p:pic>
        <p:nvPicPr>
          <p:cNvPr id="8" name="Picture 7">
            <a:extLst>
              <a:ext uri="{FF2B5EF4-FFF2-40B4-BE49-F238E27FC236}">
                <a16:creationId xmlns:a16="http://schemas.microsoft.com/office/drawing/2014/main" id="{C1C25787-1641-F880-C3BB-991B75D16454}"/>
              </a:ext>
            </a:extLst>
          </p:cNvPr>
          <p:cNvPicPr>
            <a:picLocks noChangeAspect="1"/>
          </p:cNvPicPr>
          <p:nvPr/>
        </p:nvPicPr>
        <p:blipFill>
          <a:blip r:embed="rId2"/>
          <a:stretch>
            <a:fillRect/>
          </a:stretch>
        </p:blipFill>
        <p:spPr>
          <a:xfrm>
            <a:off x="3890070" y="2433059"/>
            <a:ext cx="7772400" cy="393761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B8C0D8D-48C2-8EB6-8E1B-1DF3F1201891}"/>
              </a:ext>
            </a:extLst>
          </p:cNvPr>
          <p:cNvPicPr>
            <a:picLocks noChangeAspect="1"/>
          </p:cNvPicPr>
          <p:nvPr/>
        </p:nvPicPr>
        <p:blipFill>
          <a:blip r:embed="rId3"/>
          <a:stretch>
            <a:fillRect/>
          </a:stretch>
        </p:blipFill>
        <p:spPr>
          <a:xfrm>
            <a:off x="7278171" y="3990114"/>
            <a:ext cx="2928171" cy="1489416"/>
          </a:xfrm>
          <a:prstGeom prst="rect">
            <a:avLst/>
          </a:prstGeom>
          <a:ln w="34925">
            <a:solidFill>
              <a:schemeClr val="accent4"/>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67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601316C-8833-423F-9437-F1DEA5215711}"/>
              </a:ext>
            </a:extLst>
          </p:cNvPr>
          <p:cNvSpPr>
            <a:spLocks noGrp="1"/>
          </p:cNvSpPr>
          <p:nvPr>
            <p:ph type="body" sz="quarter" idx="23"/>
          </p:nvPr>
        </p:nvSpPr>
        <p:spPr/>
        <p:txBody>
          <a:bodyPr/>
          <a:lstStyle/>
          <a:p>
            <a:r>
              <a:rPr lang="en-US"/>
              <a:t>Capacity</a:t>
            </a:r>
            <a:r>
              <a:rPr lang="en-US">
                <a:solidFill>
                  <a:srgbClr val="387C2C"/>
                </a:solidFill>
              </a:rPr>
              <a:t> </a:t>
            </a:r>
            <a:r>
              <a:rPr lang="en-US"/>
              <a:t>Management</a:t>
            </a:r>
            <a:r>
              <a:rPr lang="en-US">
                <a:solidFill>
                  <a:srgbClr val="387C2C"/>
                </a:solidFill>
              </a:rPr>
              <a:t> </a:t>
            </a:r>
          </a:p>
          <a:p>
            <a:r>
              <a:rPr lang="en-US"/>
              <a:t>Cost Management</a:t>
            </a:r>
          </a:p>
          <a:p>
            <a:r>
              <a:rPr lang="en-US"/>
              <a:t>Sustainability</a:t>
            </a:r>
          </a:p>
          <a:p>
            <a:pPr lvl="1"/>
            <a:endParaRPr lang="en-US"/>
          </a:p>
        </p:txBody>
      </p:sp>
    </p:spTree>
    <p:extLst>
      <p:ext uri="{BB962C8B-B14F-4D97-AF65-F5344CB8AC3E}">
        <p14:creationId xmlns:p14="http://schemas.microsoft.com/office/powerpoint/2010/main" val="363366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168AD05-E104-68A4-561E-8238AC6CFB28}"/>
              </a:ext>
            </a:extLst>
          </p:cNvPr>
          <p:cNvSpPr>
            <a:spLocks noGrp="1"/>
          </p:cNvSpPr>
          <p:nvPr>
            <p:ph sz="quarter" idx="19"/>
          </p:nvPr>
        </p:nvSpPr>
        <p:spPr/>
        <p:txBody>
          <a:bodyPr/>
          <a:lstStyle/>
          <a:p>
            <a:endParaRPr lang="en-US"/>
          </a:p>
        </p:txBody>
      </p:sp>
      <p:sp>
        <p:nvSpPr>
          <p:cNvPr id="2" name="Title 1"/>
          <p:cNvSpPr>
            <a:spLocks noGrp="1"/>
          </p:cNvSpPr>
          <p:nvPr>
            <p:ph type="title"/>
          </p:nvPr>
        </p:nvSpPr>
        <p:spPr/>
        <p:txBody>
          <a:bodyPr/>
          <a:lstStyle/>
          <a:p>
            <a:r>
              <a:rPr lang="en-US" dirty="0"/>
              <a:t>View Total Costs &amp; Cost Savings Opportunity</a:t>
            </a:r>
          </a:p>
        </p:txBody>
      </p:sp>
      <p:sp>
        <p:nvSpPr>
          <p:cNvPr id="5" name="Subtitle 4">
            <a:extLst>
              <a:ext uri="{FF2B5EF4-FFF2-40B4-BE49-F238E27FC236}">
                <a16:creationId xmlns:a16="http://schemas.microsoft.com/office/drawing/2014/main" id="{4B97BC7A-AE40-1451-92D8-F1E8614B33F7}"/>
              </a:ext>
            </a:extLst>
          </p:cNvPr>
          <p:cNvSpPr>
            <a:spLocks noGrp="1"/>
          </p:cNvSpPr>
          <p:nvPr>
            <p:ph type="subTitle" idx="10"/>
          </p:nvPr>
        </p:nvSpPr>
        <p:spPr/>
        <p:txBody>
          <a:bodyPr/>
          <a:lstStyle/>
          <a:p>
            <a:r>
              <a:rPr lang="en-US" dirty="0"/>
              <a:t>Multi-Cloud Environment</a:t>
            </a:r>
          </a:p>
        </p:txBody>
      </p:sp>
      <p:sp>
        <p:nvSpPr>
          <p:cNvPr id="7" name="Text Placeholder 6">
            <a:extLst>
              <a:ext uri="{FF2B5EF4-FFF2-40B4-BE49-F238E27FC236}">
                <a16:creationId xmlns:a16="http://schemas.microsoft.com/office/drawing/2014/main" id="{A20D8008-C449-1175-0148-E2EB4F700C6D}"/>
              </a:ext>
            </a:extLst>
          </p:cNvPr>
          <p:cNvSpPr>
            <a:spLocks noGrp="1"/>
          </p:cNvSpPr>
          <p:nvPr>
            <p:ph type="body" sz="quarter" idx="20"/>
          </p:nvPr>
        </p:nvSpPr>
        <p:spPr/>
        <p:txBody>
          <a:bodyPr/>
          <a:lstStyle/>
          <a:p>
            <a:r>
              <a:rPr lang="en-US" dirty="0"/>
              <a:t>View total cost savings opportunity:</a:t>
            </a:r>
          </a:p>
          <a:p>
            <a:r>
              <a:rPr lang="en-US" dirty="0"/>
              <a:t>Get an overview of total cost Savings opportunity from the entire managed environment</a:t>
            </a:r>
          </a:p>
          <a:p>
            <a:endParaRPr lang="en-US" dirty="0"/>
          </a:p>
          <a:p>
            <a:endParaRPr lang="en-US" dirty="0"/>
          </a:p>
          <a:p>
            <a:endParaRPr lang="en-US" dirty="0"/>
          </a:p>
          <a:p>
            <a:endParaRPr lang="en-US" dirty="0"/>
          </a:p>
        </p:txBody>
      </p:sp>
      <p:sp>
        <p:nvSpPr>
          <p:cNvPr id="52" name="Rectangular Callout 51"/>
          <p:cNvSpPr/>
          <p:nvPr/>
        </p:nvSpPr>
        <p:spPr>
          <a:xfrm>
            <a:off x="5436178" y="1848486"/>
            <a:ext cx="1597152" cy="543548"/>
          </a:xfrm>
          <a:prstGeom prst="wedgeRectCallout">
            <a:avLst>
              <a:gd name="adj1" fmla="val -110334"/>
              <a:gd name="adj2" fmla="val -30742"/>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Total Cost Savings Opportunity</a:t>
            </a:r>
          </a:p>
        </p:txBody>
      </p:sp>
      <p:pic>
        <p:nvPicPr>
          <p:cNvPr id="3" name="Picture 2">
            <a:extLst>
              <a:ext uri="{FF2B5EF4-FFF2-40B4-BE49-F238E27FC236}">
                <a16:creationId xmlns:a16="http://schemas.microsoft.com/office/drawing/2014/main" id="{21321B25-D623-B999-2255-32F079778618}"/>
              </a:ext>
            </a:extLst>
          </p:cNvPr>
          <p:cNvPicPr>
            <a:picLocks noChangeAspect="1"/>
          </p:cNvPicPr>
          <p:nvPr/>
        </p:nvPicPr>
        <p:blipFill>
          <a:blip r:embed="rId2"/>
          <a:stretch>
            <a:fillRect/>
          </a:stretch>
        </p:blipFill>
        <p:spPr>
          <a:xfrm>
            <a:off x="579810" y="1613592"/>
            <a:ext cx="8332278" cy="450560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6B558E64-FB85-931D-F8B4-3637018E08E9}"/>
              </a:ext>
            </a:extLst>
          </p:cNvPr>
          <p:cNvSpPr/>
          <p:nvPr/>
        </p:nvSpPr>
        <p:spPr>
          <a:xfrm>
            <a:off x="5963478" y="4664633"/>
            <a:ext cx="2882348" cy="1378358"/>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425424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DFC1B-5EB3-45BB-A99D-F8110CAC7177}"/>
              </a:ext>
            </a:extLst>
          </p:cNvPr>
          <p:cNvPicPr>
            <a:picLocks noChangeAspect="1"/>
          </p:cNvPicPr>
          <p:nvPr/>
        </p:nvPicPr>
        <p:blipFill>
          <a:blip r:embed="rId3"/>
          <a:stretch>
            <a:fillRect/>
          </a:stretch>
        </p:blipFill>
        <p:spPr>
          <a:xfrm>
            <a:off x="150524" y="1594054"/>
            <a:ext cx="6116164" cy="986205"/>
          </a:xfrm>
          <a:prstGeom prst="rect">
            <a:avLst/>
          </a:prstGeom>
        </p:spPr>
      </p:pic>
      <p:sp>
        <p:nvSpPr>
          <p:cNvPr id="2" name="Title 1"/>
          <p:cNvSpPr>
            <a:spLocks noGrp="1"/>
          </p:cNvSpPr>
          <p:nvPr>
            <p:ph type="title"/>
          </p:nvPr>
        </p:nvSpPr>
        <p:spPr/>
        <p:txBody>
          <a:bodyPr anchor="t"/>
          <a:lstStyle/>
          <a:p>
            <a:r>
              <a:rPr lang="en-US"/>
              <a:t>Assess Overall Costs of Running Your Environment</a:t>
            </a:r>
            <a:endParaRPr lang="en-US" sz="2599"/>
          </a:p>
        </p:txBody>
      </p:sp>
      <p:sp>
        <p:nvSpPr>
          <p:cNvPr id="132" name="TextBox 131"/>
          <p:cNvSpPr txBox="1"/>
          <p:nvPr/>
        </p:nvSpPr>
        <p:spPr>
          <a:xfrm>
            <a:off x="6484677" y="1758527"/>
            <a:ext cx="5553624" cy="2620526"/>
          </a:xfrm>
          <a:prstGeom prst="rect">
            <a:avLst/>
          </a:prstGeom>
          <a:noFill/>
        </p:spPr>
        <p:txBody>
          <a:bodyPr wrap="square" lIns="0" tIns="0" rIns="0" bIns="0" rtlCol="0">
            <a:noAutofit/>
          </a:bodyPr>
          <a:lstStyle/>
          <a:p>
            <a:pPr>
              <a:lnSpc>
                <a:spcPct val="90000"/>
              </a:lnSpc>
            </a:pPr>
            <a:r>
              <a:rPr lang="en-US" sz="1600" b="1">
                <a:solidFill>
                  <a:schemeClr val="accent1"/>
                </a:solidFill>
              </a:rPr>
              <a:t>Total Cost of Ownership: </a:t>
            </a:r>
            <a:r>
              <a:rPr lang="en-US" sz="1600">
                <a:solidFill>
                  <a:srgbClr val="3F3F3F"/>
                </a:solidFill>
              </a:rPr>
              <a:t>View the total cost of the private cloud environment</a:t>
            </a:r>
          </a:p>
          <a:p>
            <a:pPr>
              <a:lnSpc>
                <a:spcPct val="90000"/>
              </a:lnSpc>
            </a:pPr>
            <a:endParaRPr lang="en-US" sz="1600" b="1">
              <a:solidFill>
                <a:schemeClr val="accent6"/>
              </a:solidFill>
            </a:endParaRPr>
          </a:p>
          <a:p>
            <a:pPr>
              <a:lnSpc>
                <a:spcPct val="90000"/>
              </a:lnSpc>
            </a:pPr>
            <a:r>
              <a:rPr lang="en-US" sz="1600" b="1">
                <a:solidFill>
                  <a:schemeClr val="accent1"/>
                </a:solidFill>
              </a:rPr>
              <a:t>Cluster Costs:  </a:t>
            </a:r>
            <a:r>
              <a:rPr lang="en-US" sz="1600">
                <a:solidFill>
                  <a:srgbClr val="3F3F3F"/>
                </a:solidFill>
              </a:rPr>
              <a:t>What’s the cost of each of the clusters. List of clusters by the most expensive and least expensive</a:t>
            </a:r>
          </a:p>
          <a:p>
            <a:pPr>
              <a:lnSpc>
                <a:spcPct val="90000"/>
              </a:lnSpc>
            </a:pPr>
            <a:endParaRPr lang="en-US" sz="1600">
              <a:solidFill>
                <a:srgbClr val="717074"/>
              </a:solidFill>
            </a:endParaRPr>
          </a:p>
          <a:p>
            <a:pPr>
              <a:lnSpc>
                <a:spcPct val="90000"/>
              </a:lnSpc>
            </a:pPr>
            <a:r>
              <a:rPr lang="en-US" sz="1600" b="1">
                <a:solidFill>
                  <a:schemeClr val="accent1"/>
                </a:solidFill>
              </a:rPr>
              <a:t>Datastore Costs: </a:t>
            </a:r>
            <a:r>
              <a:rPr lang="en-US" sz="1600">
                <a:solidFill>
                  <a:srgbClr val="3F3F3F"/>
                </a:solidFill>
              </a:rPr>
              <a:t>What’s the number and cost of the datastores in each of my datastores</a:t>
            </a:r>
          </a:p>
          <a:p>
            <a:pPr>
              <a:lnSpc>
                <a:spcPct val="90000"/>
              </a:lnSpc>
            </a:pPr>
            <a:endParaRPr lang="en-US" sz="1600">
              <a:solidFill>
                <a:srgbClr val="3F3F3F"/>
              </a:solidFill>
            </a:endParaRPr>
          </a:p>
          <a:p>
            <a:pPr>
              <a:lnSpc>
                <a:spcPct val="90000"/>
              </a:lnSpc>
            </a:pPr>
            <a:r>
              <a:rPr lang="en-US" sz="1600" b="1">
                <a:solidFill>
                  <a:schemeClr val="accent1"/>
                </a:solidFill>
              </a:rPr>
              <a:t>Customize Cost Drivers:</a:t>
            </a:r>
            <a:r>
              <a:rPr lang="en-US" sz="1600">
                <a:solidFill>
                  <a:srgbClr val="3F3F3F"/>
                </a:solidFill>
              </a:rPr>
              <a:t> Adjust cost drivers to match your actual costs</a:t>
            </a:r>
            <a:endParaRPr lang="en-US" sz="1600">
              <a:solidFill>
                <a:srgbClr val="717074"/>
              </a:solidFill>
            </a:endParaRPr>
          </a:p>
          <a:p>
            <a:pPr>
              <a:lnSpc>
                <a:spcPct val="90000"/>
              </a:lnSpc>
            </a:pPr>
            <a:endParaRPr lang="en-US" sz="1600">
              <a:solidFill>
                <a:srgbClr val="717074"/>
              </a:solidFill>
            </a:endParaRPr>
          </a:p>
        </p:txBody>
      </p:sp>
      <p:sp>
        <p:nvSpPr>
          <p:cNvPr id="30" name="Rectangular Callout 29">
            <a:extLst>
              <a:ext uri="{FF2B5EF4-FFF2-40B4-BE49-F238E27FC236}">
                <a16:creationId xmlns:a16="http://schemas.microsoft.com/office/drawing/2014/main" id="{F15681DE-9674-9449-8B78-52C63C2961F3}"/>
              </a:ext>
            </a:extLst>
          </p:cNvPr>
          <p:cNvSpPr/>
          <p:nvPr/>
        </p:nvSpPr>
        <p:spPr>
          <a:xfrm>
            <a:off x="4206378" y="1030564"/>
            <a:ext cx="1398583" cy="545076"/>
          </a:xfrm>
          <a:prstGeom prst="wedgeRectCallout">
            <a:avLst>
              <a:gd name="adj1" fmla="val -31293"/>
              <a:gd name="adj2" fmla="val 11719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t>What’s my total Cost?</a:t>
            </a:r>
          </a:p>
        </p:txBody>
      </p:sp>
      <p:sp>
        <p:nvSpPr>
          <p:cNvPr id="9" name="TextBox 8">
            <a:extLst>
              <a:ext uri="{FF2B5EF4-FFF2-40B4-BE49-F238E27FC236}">
                <a16:creationId xmlns:a16="http://schemas.microsoft.com/office/drawing/2014/main" id="{BD38962A-DC6E-4B6A-9D11-6CA7577F6BE1}"/>
              </a:ext>
            </a:extLst>
          </p:cNvPr>
          <p:cNvSpPr txBox="1"/>
          <p:nvPr/>
        </p:nvSpPr>
        <p:spPr>
          <a:xfrm>
            <a:off x="381425" y="5086746"/>
            <a:ext cx="5770997" cy="1112718"/>
          </a:xfrm>
          <a:prstGeom prst="rect">
            <a:avLst/>
          </a:prstGeom>
          <a:noFill/>
        </p:spPr>
        <p:txBody>
          <a:bodyPr wrap="square" lIns="0" tIns="0" rIns="0" bIns="0" rtlCol="0">
            <a:noAutofit/>
          </a:bodyPr>
          <a:lstStyle/>
          <a:p>
            <a:pPr>
              <a:lnSpc>
                <a:spcPct val="90000"/>
              </a:lnSpc>
            </a:pPr>
            <a:r>
              <a:rPr lang="en-US" sz="1600" b="1">
                <a:solidFill>
                  <a:schemeClr val="accent1"/>
                </a:solidFill>
              </a:rPr>
              <a:t>View Costs from Infrastructure to VMs</a:t>
            </a:r>
            <a:endParaRPr lang="en-US" sz="1600">
              <a:solidFill>
                <a:srgbClr val="3F3F3F"/>
              </a:solidFill>
            </a:endParaRPr>
          </a:p>
          <a:p>
            <a:pPr>
              <a:lnSpc>
                <a:spcPct val="90000"/>
              </a:lnSpc>
            </a:pPr>
            <a:endParaRPr lang="en-US" sz="1600" b="1">
              <a:solidFill>
                <a:schemeClr val="accent6"/>
              </a:solidFill>
            </a:endParaRPr>
          </a:p>
          <a:p>
            <a:pPr>
              <a:lnSpc>
                <a:spcPct val="90000"/>
              </a:lnSpc>
            </a:pPr>
            <a:r>
              <a:rPr lang="en-US" sz="1600" b="1" err="1">
                <a:solidFill>
                  <a:schemeClr val="accent1"/>
                </a:solidFill>
              </a:rPr>
              <a:t>Showback</a:t>
            </a:r>
            <a:r>
              <a:rPr lang="en-US" sz="1600" b="1">
                <a:solidFill>
                  <a:schemeClr val="accent1"/>
                </a:solidFill>
              </a:rPr>
              <a:t>:</a:t>
            </a:r>
            <a:r>
              <a:rPr lang="en-US" sz="1600">
                <a:solidFill>
                  <a:schemeClr val="accent1"/>
                </a:solidFill>
              </a:rPr>
              <a:t> </a:t>
            </a:r>
            <a:r>
              <a:rPr lang="en-US" sz="1600">
                <a:solidFill>
                  <a:srgbClr val="3F3F3F"/>
                </a:solidFill>
              </a:rPr>
              <a:t>Create dashboards or reports to show VM cost</a:t>
            </a:r>
          </a:p>
        </p:txBody>
      </p:sp>
      <p:pic>
        <p:nvPicPr>
          <p:cNvPr id="7" name="Picture 6">
            <a:extLst>
              <a:ext uri="{FF2B5EF4-FFF2-40B4-BE49-F238E27FC236}">
                <a16:creationId xmlns:a16="http://schemas.microsoft.com/office/drawing/2014/main" id="{B6ACB251-C54A-4C85-8D5B-DE710F36B12E}"/>
              </a:ext>
            </a:extLst>
          </p:cNvPr>
          <p:cNvPicPr>
            <a:picLocks noChangeAspect="1"/>
          </p:cNvPicPr>
          <p:nvPr/>
        </p:nvPicPr>
        <p:blipFill>
          <a:blip r:embed="rId4"/>
          <a:stretch>
            <a:fillRect/>
          </a:stretch>
        </p:blipFill>
        <p:spPr>
          <a:xfrm>
            <a:off x="150524" y="2996491"/>
            <a:ext cx="6116164" cy="1674023"/>
          </a:xfrm>
          <a:prstGeom prst="rect">
            <a:avLst/>
          </a:prstGeom>
        </p:spPr>
      </p:pic>
      <p:pic>
        <p:nvPicPr>
          <p:cNvPr id="8" name="Picture 7">
            <a:extLst>
              <a:ext uri="{FF2B5EF4-FFF2-40B4-BE49-F238E27FC236}">
                <a16:creationId xmlns:a16="http://schemas.microsoft.com/office/drawing/2014/main" id="{C7C63CD5-7CBD-45BF-87FC-4D00FF189747}"/>
              </a:ext>
            </a:extLst>
          </p:cNvPr>
          <p:cNvPicPr>
            <a:picLocks noChangeAspect="1"/>
          </p:cNvPicPr>
          <p:nvPr/>
        </p:nvPicPr>
        <p:blipFill>
          <a:blip r:embed="rId5"/>
          <a:stretch>
            <a:fillRect/>
          </a:stretch>
        </p:blipFill>
        <p:spPr>
          <a:xfrm>
            <a:off x="6484677" y="4670514"/>
            <a:ext cx="5441736" cy="1579376"/>
          </a:xfrm>
          <a:prstGeom prst="rect">
            <a:avLst/>
          </a:prstGeom>
        </p:spPr>
      </p:pic>
    </p:spTree>
    <p:extLst>
      <p:ext uri="{BB962C8B-B14F-4D97-AF65-F5344CB8AC3E}">
        <p14:creationId xmlns:p14="http://schemas.microsoft.com/office/powerpoint/2010/main" val="39744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04CD0C4-AD5C-495E-9418-7BF7F8F410EF}"/>
              </a:ext>
            </a:extLst>
          </p:cNvPr>
          <p:cNvSpPr>
            <a:spLocks noGrp="1"/>
          </p:cNvSpPr>
          <p:nvPr>
            <p:ph type="subTitle" idx="10"/>
          </p:nvPr>
        </p:nvSpPr>
        <p:spPr/>
        <p:txBody>
          <a:bodyPr/>
          <a:lstStyle/>
          <a:p>
            <a:endParaRPr lang="en-US"/>
          </a:p>
        </p:txBody>
      </p:sp>
      <p:pic>
        <p:nvPicPr>
          <p:cNvPr id="24" name="Content Placeholder 6">
            <a:extLst>
              <a:ext uri="{FF2B5EF4-FFF2-40B4-BE49-F238E27FC236}">
                <a16:creationId xmlns:a16="http://schemas.microsoft.com/office/drawing/2014/main" id="{656B8601-C6BF-4535-945F-15B4441B27F5}"/>
              </a:ext>
            </a:extLst>
          </p:cNvPr>
          <p:cNvPicPr>
            <a:picLocks noGrp="1" noChangeAspect="1"/>
          </p:cNvPicPr>
          <p:nvPr>
            <p:ph sz="quarter" idx="18"/>
          </p:nvPr>
        </p:nvPicPr>
        <p:blipFill>
          <a:blip r:embed="rId3"/>
          <a:stretch>
            <a:fillRect/>
          </a:stretch>
        </p:blipFill>
        <p:spPr>
          <a:xfrm>
            <a:off x="3695145" y="1001019"/>
            <a:ext cx="8049442" cy="5493858"/>
          </a:xfrm>
          <a:prstGeom prst="rect">
            <a:avLst/>
          </a:prstGeom>
        </p:spPr>
      </p:pic>
      <p:sp>
        <p:nvSpPr>
          <p:cNvPr id="4" name="Title 3">
            <a:extLst>
              <a:ext uri="{FF2B5EF4-FFF2-40B4-BE49-F238E27FC236}">
                <a16:creationId xmlns:a16="http://schemas.microsoft.com/office/drawing/2014/main" id="{2937994E-56B5-4CEC-B2F0-8B12B6119B5F}"/>
              </a:ext>
            </a:extLst>
          </p:cNvPr>
          <p:cNvSpPr>
            <a:spLocks noGrp="1"/>
          </p:cNvSpPr>
          <p:nvPr>
            <p:ph type="title"/>
          </p:nvPr>
        </p:nvSpPr>
        <p:spPr/>
        <p:txBody>
          <a:bodyPr/>
          <a:lstStyle/>
          <a:p>
            <a:r>
              <a:rPr lang="en-IN" err="1"/>
              <a:t>Showback</a:t>
            </a:r>
            <a:r>
              <a:rPr lang="en-IN"/>
              <a:t> Dashboard</a:t>
            </a:r>
          </a:p>
        </p:txBody>
      </p:sp>
      <p:sp>
        <p:nvSpPr>
          <p:cNvPr id="6" name="TextBox 5">
            <a:extLst>
              <a:ext uri="{FF2B5EF4-FFF2-40B4-BE49-F238E27FC236}">
                <a16:creationId xmlns:a16="http://schemas.microsoft.com/office/drawing/2014/main" id="{EDE7110D-C81D-48BE-A47B-65BE062D8405}"/>
              </a:ext>
            </a:extLst>
          </p:cNvPr>
          <p:cNvSpPr txBox="1"/>
          <p:nvPr/>
        </p:nvSpPr>
        <p:spPr>
          <a:xfrm>
            <a:off x="8615726" y="1333782"/>
            <a:ext cx="2754073" cy="184618"/>
          </a:xfrm>
          <a:prstGeom prst="rect">
            <a:avLst/>
          </a:prstGeom>
        </p:spPr>
        <p:txBody>
          <a:bodyPr wrap="square" lIns="0" tIns="0" rIns="0" bIns="0" rtlCol="0">
            <a:spAutoFit/>
          </a:bodyPr>
          <a:lstStyle/>
          <a:p>
            <a:pPr marL="171399" indent="-171399">
              <a:spcAft>
                <a:spcPts val="600"/>
              </a:spcAft>
              <a:buFont typeface="Arial" panose="020B0604020202020204" pitchFamily="34" charset="0"/>
              <a:buChar char="•"/>
            </a:pPr>
            <a:endParaRPr lang="en-IN" sz="1200"/>
          </a:p>
        </p:txBody>
      </p:sp>
      <p:sp>
        <p:nvSpPr>
          <p:cNvPr id="12" name="Rectangular Callout 27">
            <a:extLst>
              <a:ext uri="{FF2B5EF4-FFF2-40B4-BE49-F238E27FC236}">
                <a16:creationId xmlns:a16="http://schemas.microsoft.com/office/drawing/2014/main" id="{731FF760-0BA8-458E-A9A9-E27DFCAC7488}"/>
              </a:ext>
            </a:extLst>
          </p:cNvPr>
          <p:cNvSpPr/>
          <p:nvPr/>
        </p:nvSpPr>
        <p:spPr>
          <a:xfrm>
            <a:off x="907864" y="4500080"/>
            <a:ext cx="2626855" cy="1493411"/>
          </a:xfrm>
          <a:prstGeom prst="wedgeRectCallout">
            <a:avLst>
              <a:gd name="adj1" fmla="val 58622"/>
              <a:gd name="adj2" fmla="val 16893"/>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Groups of VMs</a:t>
            </a:r>
            <a:br>
              <a:rPr lang="en-US" sz="2000"/>
            </a:br>
            <a:r>
              <a:rPr lang="en-US" sz="2000"/>
              <a:t>E.g. Custom Group, Application, Cloud Zone, Project, etc.</a:t>
            </a:r>
          </a:p>
        </p:txBody>
      </p:sp>
      <p:sp>
        <p:nvSpPr>
          <p:cNvPr id="13" name="Rectangle 12">
            <a:extLst>
              <a:ext uri="{FF2B5EF4-FFF2-40B4-BE49-F238E27FC236}">
                <a16:creationId xmlns:a16="http://schemas.microsoft.com/office/drawing/2014/main" id="{BE9F9ACA-43C6-4126-B717-F0A46707888E}"/>
              </a:ext>
            </a:extLst>
          </p:cNvPr>
          <p:cNvSpPr/>
          <p:nvPr/>
        </p:nvSpPr>
        <p:spPr>
          <a:xfrm>
            <a:off x="3762202" y="1719140"/>
            <a:ext cx="1891127" cy="4664882"/>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endParaRPr>
          </a:p>
        </p:txBody>
      </p:sp>
      <p:sp>
        <p:nvSpPr>
          <p:cNvPr id="14" name="Rectangle 13">
            <a:extLst>
              <a:ext uri="{FF2B5EF4-FFF2-40B4-BE49-F238E27FC236}">
                <a16:creationId xmlns:a16="http://schemas.microsoft.com/office/drawing/2014/main" id="{41DE441A-8926-41A7-B0CB-F3059EF2EF26}"/>
              </a:ext>
            </a:extLst>
          </p:cNvPr>
          <p:cNvSpPr/>
          <p:nvPr/>
        </p:nvSpPr>
        <p:spPr>
          <a:xfrm>
            <a:off x="5739104" y="1719140"/>
            <a:ext cx="1891127" cy="2068285"/>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endParaRPr>
          </a:p>
        </p:txBody>
      </p:sp>
      <p:sp>
        <p:nvSpPr>
          <p:cNvPr id="15" name="Rectangle 14">
            <a:extLst>
              <a:ext uri="{FF2B5EF4-FFF2-40B4-BE49-F238E27FC236}">
                <a16:creationId xmlns:a16="http://schemas.microsoft.com/office/drawing/2014/main" id="{87BE74E9-C404-4496-8A5F-B67F4FF33101}"/>
              </a:ext>
            </a:extLst>
          </p:cNvPr>
          <p:cNvSpPr/>
          <p:nvPr/>
        </p:nvSpPr>
        <p:spPr>
          <a:xfrm>
            <a:off x="7716006" y="1727364"/>
            <a:ext cx="1891127" cy="2068285"/>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endParaRPr>
          </a:p>
        </p:txBody>
      </p:sp>
      <p:sp>
        <p:nvSpPr>
          <p:cNvPr id="16" name="Rectangle 15">
            <a:extLst>
              <a:ext uri="{FF2B5EF4-FFF2-40B4-BE49-F238E27FC236}">
                <a16:creationId xmlns:a16="http://schemas.microsoft.com/office/drawing/2014/main" id="{1FC66006-3290-4B9F-85E6-5C9609152442}"/>
              </a:ext>
            </a:extLst>
          </p:cNvPr>
          <p:cNvSpPr/>
          <p:nvPr/>
        </p:nvSpPr>
        <p:spPr>
          <a:xfrm>
            <a:off x="5739104" y="3912366"/>
            <a:ext cx="5816449" cy="1886061"/>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endParaRPr>
          </a:p>
        </p:txBody>
      </p:sp>
      <p:sp>
        <p:nvSpPr>
          <p:cNvPr id="17" name="Rectangular Callout 27">
            <a:extLst>
              <a:ext uri="{FF2B5EF4-FFF2-40B4-BE49-F238E27FC236}">
                <a16:creationId xmlns:a16="http://schemas.microsoft.com/office/drawing/2014/main" id="{282CE8B0-2C0F-400A-AE9E-4FF1FCC27148}"/>
              </a:ext>
            </a:extLst>
          </p:cNvPr>
          <p:cNvSpPr/>
          <p:nvPr/>
        </p:nvSpPr>
        <p:spPr>
          <a:xfrm>
            <a:off x="7222171" y="5957427"/>
            <a:ext cx="2316112" cy="654167"/>
          </a:xfrm>
          <a:prstGeom prst="wedgeRectCallout">
            <a:avLst>
              <a:gd name="adj1" fmla="val -23581"/>
              <a:gd name="adj2" fmla="val -73103"/>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Cost of VMs in the Group</a:t>
            </a:r>
          </a:p>
        </p:txBody>
      </p:sp>
      <p:sp>
        <p:nvSpPr>
          <p:cNvPr id="18" name="Rectangular Callout 27">
            <a:extLst>
              <a:ext uri="{FF2B5EF4-FFF2-40B4-BE49-F238E27FC236}">
                <a16:creationId xmlns:a16="http://schemas.microsoft.com/office/drawing/2014/main" id="{E29CF374-2747-4200-B428-D23C587C1CD2}"/>
              </a:ext>
            </a:extLst>
          </p:cNvPr>
          <p:cNvSpPr/>
          <p:nvPr/>
        </p:nvSpPr>
        <p:spPr>
          <a:xfrm>
            <a:off x="8235865" y="459815"/>
            <a:ext cx="1450053" cy="951773"/>
          </a:xfrm>
          <a:prstGeom prst="wedgeRectCallout">
            <a:avLst>
              <a:gd name="adj1" fmla="val -25317"/>
              <a:gd name="adj2" fmla="val 83149"/>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Most Expensive VMs</a:t>
            </a:r>
          </a:p>
        </p:txBody>
      </p:sp>
      <p:sp>
        <p:nvSpPr>
          <p:cNvPr id="19" name="Rectangular Callout 27">
            <a:extLst>
              <a:ext uri="{FF2B5EF4-FFF2-40B4-BE49-F238E27FC236}">
                <a16:creationId xmlns:a16="http://schemas.microsoft.com/office/drawing/2014/main" id="{C4258FA2-4FAF-4DFA-827F-FFD18ADE0825}"/>
              </a:ext>
            </a:extLst>
          </p:cNvPr>
          <p:cNvSpPr/>
          <p:nvPr/>
        </p:nvSpPr>
        <p:spPr>
          <a:xfrm>
            <a:off x="5267166" y="793752"/>
            <a:ext cx="2835002" cy="684790"/>
          </a:xfrm>
          <a:prstGeom prst="wedgeRectCallout">
            <a:avLst>
              <a:gd name="adj1" fmla="val 16933"/>
              <a:gd name="adj2" fmla="val 84705"/>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Total Cost of all VMs in the Selected Group</a:t>
            </a:r>
          </a:p>
        </p:txBody>
      </p:sp>
      <p:sp>
        <p:nvSpPr>
          <p:cNvPr id="20" name="Rectangle 19">
            <a:extLst>
              <a:ext uri="{FF2B5EF4-FFF2-40B4-BE49-F238E27FC236}">
                <a16:creationId xmlns:a16="http://schemas.microsoft.com/office/drawing/2014/main" id="{E52C90EF-1350-46C4-AAD4-1F32C0CC5A47}"/>
              </a:ext>
            </a:extLst>
          </p:cNvPr>
          <p:cNvSpPr/>
          <p:nvPr/>
        </p:nvSpPr>
        <p:spPr>
          <a:xfrm>
            <a:off x="9685918" y="1727364"/>
            <a:ext cx="1869635" cy="2068285"/>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endParaRPr>
          </a:p>
        </p:txBody>
      </p:sp>
      <p:sp>
        <p:nvSpPr>
          <p:cNvPr id="22" name="Rectangular Callout 27">
            <a:extLst>
              <a:ext uri="{FF2B5EF4-FFF2-40B4-BE49-F238E27FC236}">
                <a16:creationId xmlns:a16="http://schemas.microsoft.com/office/drawing/2014/main" id="{57705982-1BCD-4D18-9916-0893F9E3EF2E}"/>
              </a:ext>
            </a:extLst>
          </p:cNvPr>
          <p:cNvSpPr/>
          <p:nvPr/>
        </p:nvSpPr>
        <p:spPr>
          <a:xfrm>
            <a:off x="9971096" y="459815"/>
            <a:ext cx="1933365" cy="951773"/>
          </a:xfrm>
          <a:prstGeom prst="wedgeRectCallout">
            <a:avLst>
              <a:gd name="adj1" fmla="val -25317"/>
              <a:gd name="adj2" fmla="val 83149"/>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VMs with the Most Potential Savings</a:t>
            </a:r>
          </a:p>
        </p:txBody>
      </p:sp>
      <p:sp>
        <p:nvSpPr>
          <p:cNvPr id="23" name="Content Placeholder 22">
            <a:extLst>
              <a:ext uri="{FF2B5EF4-FFF2-40B4-BE49-F238E27FC236}">
                <a16:creationId xmlns:a16="http://schemas.microsoft.com/office/drawing/2014/main" id="{0201FC0C-7C59-4A10-9BC3-CA2349E464A5}"/>
              </a:ext>
            </a:extLst>
          </p:cNvPr>
          <p:cNvSpPr>
            <a:spLocks noGrp="1"/>
          </p:cNvSpPr>
          <p:nvPr>
            <p:ph sz="quarter" idx="17"/>
          </p:nvPr>
        </p:nvSpPr>
        <p:spPr>
          <a:xfrm>
            <a:off x="0" y="1600200"/>
            <a:ext cx="3600982" cy="4572000"/>
          </a:xfrm>
        </p:spPr>
        <p:txBody>
          <a:bodyPr/>
          <a:lstStyle/>
          <a:p>
            <a:pPr>
              <a:lnSpc>
                <a:spcPct val="90000"/>
              </a:lnSpc>
            </a:pPr>
            <a:r>
              <a:rPr lang="en-US" b="1" err="1">
                <a:solidFill>
                  <a:schemeClr val="accent1"/>
                </a:solidFill>
              </a:rPr>
              <a:t>Showback</a:t>
            </a:r>
            <a:r>
              <a:rPr lang="en-US" b="1">
                <a:solidFill>
                  <a:schemeClr val="accent1"/>
                </a:solidFill>
              </a:rPr>
              <a:t> Cost per Group</a:t>
            </a:r>
            <a:endParaRPr lang="en-US" b="1">
              <a:solidFill>
                <a:srgbClr val="3F3F3F"/>
              </a:solidFill>
            </a:endParaRPr>
          </a:p>
          <a:p>
            <a:pPr lvl="1">
              <a:lnSpc>
                <a:spcPct val="90000"/>
              </a:lnSpc>
            </a:pPr>
            <a:r>
              <a:rPr lang="en-US">
                <a:solidFill>
                  <a:srgbClr val="3F3F3F"/>
                </a:solidFill>
              </a:rPr>
              <a:t>Cost Summary</a:t>
            </a:r>
          </a:p>
          <a:p>
            <a:pPr lvl="1">
              <a:lnSpc>
                <a:spcPct val="90000"/>
              </a:lnSpc>
            </a:pPr>
            <a:r>
              <a:rPr lang="en-US">
                <a:solidFill>
                  <a:srgbClr val="3F3F3F"/>
                </a:solidFill>
              </a:rPr>
              <a:t>Top Expensive VMs</a:t>
            </a:r>
          </a:p>
          <a:p>
            <a:pPr lvl="1">
              <a:lnSpc>
                <a:spcPct val="90000"/>
              </a:lnSpc>
            </a:pPr>
            <a:r>
              <a:rPr lang="en-US">
                <a:solidFill>
                  <a:srgbClr val="3F3F3F"/>
                </a:solidFill>
              </a:rPr>
              <a:t>Top Savings Potential</a:t>
            </a:r>
          </a:p>
          <a:p>
            <a:pPr lvl="1">
              <a:lnSpc>
                <a:spcPct val="90000"/>
              </a:lnSpc>
            </a:pPr>
            <a:r>
              <a:rPr lang="en-US">
                <a:solidFill>
                  <a:srgbClr val="3F3F3F"/>
                </a:solidFill>
              </a:rPr>
              <a:t>Cost per VM</a:t>
            </a:r>
          </a:p>
          <a:p>
            <a:pPr>
              <a:lnSpc>
                <a:spcPct val="90000"/>
              </a:lnSpc>
            </a:pPr>
            <a:r>
              <a:rPr lang="en-US" b="1">
                <a:solidFill>
                  <a:schemeClr val="accent1"/>
                </a:solidFill>
              </a:rPr>
              <a:t>Add More Objects </a:t>
            </a:r>
            <a:r>
              <a:rPr lang="en-US">
                <a:solidFill>
                  <a:srgbClr val="3F3F3F"/>
                </a:solidFill>
              </a:rPr>
              <a:t>by adding them to the </a:t>
            </a:r>
            <a:r>
              <a:rPr lang="en-US" b="1" err="1">
                <a:solidFill>
                  <a:schemeClr val="accent1"/>
                </a:solidFill>
              </a:rPr>
              <a:t>Showback</a:t>
            </a:r>
            <a:r>
              <a:rPr lang="en-US" b="1">
                <a:solidFill>
                  <a:schemeClr val="accent1"/>
                </a:solidFill>
              </a:rPr>
              <a:t> Groups </a:t>
            </a:r>
            <a:r>
              <a:rPr lang="en-US">
                <a:solidFill>
                  <a:srgbClr val="3F3F3F"/>
                </a:solidFill>
              </a:rPr>
              <a:t>widget</a:t>
            </a:r>
            <a:endParaRPr lang="en-US"/>
          </a:p>
        </p:txBody>
      </p:sp>
    </p:spTree>
    <p:extLst>
      <p:ext uri="{BB962C8B-B14F-4D97-AF65-F5344CB8AC3E}">
        <p14:creationId xmlns:p14="http://schemas.microsoft.com/office/powerpoint/2010/main" val="14096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4">
            <a:extLst>
              <a:ext uri="{FF2B5EF4-FFF2-40B4-BE49-F238E27FC236}">
                <a16:creationId xmlns:a16="http://schemas.microsoft.com/office/drawing/2014/main" id="{C5A4A248-305D-4955-AE16-79647CB4D8DC}"/>
              </a:ext>
            </a:extLst>
          </p:cNvPr>
          <p:cNvPicPr>
            <a:picLocks noGrp="1" noChangeAspect="1"/>
          </p:cNvPicPr>
          <p:nvPr>
            <p:ph sz="quarter" idx="18"/>
          </p:nvPr>
        </p:nvPicPr>
        <p:blipFill>
          <a:blip r:embed="rId3"/>
          <a:stretch>
            <a:fillRect/>
          </a:stretch>
        </p:blipFill>
        <p:spPr>
          <a:xfrm>
            <a:off x="5474415" y="778079"/>
            <a:ext cx="6190950" cy="5823002"/>
          </a:xfrm>
          <a:prstGeom prst="rect">
            <a:avLst/>
          </a:prstGeom>
        </p:spPr>
      </p:pic>
      <p:sp>
        <p:nvSpPr>
          <p:cNvPr id="4" name="Title 3">
            <a:extLst>
              <a:ext uri="{FF2B5EF4-FFF2-40B4-BE49-F238E27FC236}">
                <a16:creationId xmlns:a16="http://schemas.microsoft.com/office/drawing/2014/main" id="{2937994E-56B5-4CEC-B2F0-8B12B6119B5F}"/>
              </a:ext>
            </a:extLst>
          </p:cNvPr>
          <p:cNvSpPr>
            <a:spLocks noGrp="1"/>
          </p:cNvSpPr>
          <p:nvPr>
            <p:ph type="title"/>
          </p:nvPr>
        </p:nvSpPr>
        <p:spPr/>
        <p:txBody>
          <a:bodyPr/>
          <a:lstStyle/>
          <a:p>
            <a:r>
              <a:rPr lang="en-IN" err="1"/>
              <a:t>Datacenter</a:t>
            </a:r>
            <a:r>
              <a:rPr lang="en-IN"/>
              <a:t> Cost Drivers Dashboard</a:t>
            </a:r>
          </a:p>
        </p:txBody>
      </p:sp>
      <p:sp>
        <p:nvSpPr>
          <p:cNvPr id="6" name="TextBox 5">
            <a:extLst>
              <a:ext uri="{FF2B5EF4-FFF2-40B4-BE49-F238E27FC236}">
                <a16:creationId xmlns:a16="http://schemas.microsoft.com/office/drawing/2014/main" id="{EDE7110D-C81D-48BE-A47B-65BE062D8405}"/>
              </a:ext>
            </a:extLst>
          </p:cNvPr>
          <p:cNvSpPr txBox="1"/>
          <p:nvPr/>
        </p:nvSpPr>
        <p:spPr>
          <a:xfrm>
            <a:off x="8826740" y="1333782"/>
            <a:ext cx="2754073" cy="184618"/>
          </a:xfrm>
          <a:prstGeom prst="rect">
            <a:avLst/>
          </a:prstGeom>
        </p:spPr>
        <p:txBody>
          <a:bodyPr wrap="square" lIns="0" tIns="0" rIns="0" bIns="0" rtlCol="0">
            <a:spAutoFit/>
          </a:bodyPr>
          <a:lstStyle/>
          <a:p>
            <a:pPr marL="171399" indent="-171399">
              <a:spcAft>
                <a:spcPts val="600"/>
              </a:spcAft>
              <a:buFont typeface="Arial" panose="020B0604020202020204" pitchFamily="34" charset="0"/>
              <a:buChar char="•"/>
            </a:pPr>
            <a:endParaRPr lang="en-IN" sz="1200"/>
          </a:p>
        </p:txBody>
      </p:sp>
      <p:sp>
        <p:nvSpPr>
          <p:cNvPr id="21" name="Rectangular Callout 27">
            <a:extLst>
              <a:ext uri="{FF2B5EF4-FFF2-40B4-BE49-F238E27FC236}">
                <a16:creationId xmlns:a16="http://schemas.microsoft.com/office/drawing/2014/main" id="{EBC66EAC-98B9-4A98-94A3-2C20DDEF8A50}"/>
              </a:ext>
            </a:extLst>
          </p:cNvPr>
          <p:cNvSpPr/>
          <p:nvPr/>
        </p:nvSpPr>
        <p:spPr>
          <a:xfrm>
            <a:off x="3648522" y="2038899"/>
            <a:ext cx="1626478" cy="603917"/>
          </a:xfrm>
          <a:prstGeom prst="wedgeRectCallout">
            <a:avLst>
              <a:gd name="adj1" fmla="val 63241"/>
              <a:gd name="adj2" fmla="val 19715"/>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Datacenter Costs</a:t>
            </a:r>
          </a:p>
        </p:txBody>
      </p:sp>
      <p:sp>
        <p:nvSpPr>
          <p:cNvPr id="22" name="Rectangular Callout 27">
            <a:extLst>
              <a:ext uri="{FF2B5EF4-FFF2-40B4-BE49-F238E27FC236}">
                <a16:creationId xmlns:a16="http://schemas.microsoft.com/office/drawing/2014/main" id="{BD76A8FD-771B-40F1-876E-C01D1C5285A4}"/>
              </a:ext>
            </a:extLst>
          </p:cNvPr>
          <p:cNvSpPr/>
          <p:nvPr/>
        </p:nvSpPr>
        <p:spPr>
          <a:xfrm>
            <a:off x="8985101" y="374948"/>
            <a:ext cx="1626478" cy="603917"/>
          </a:xfrm>
          <a:prstGeom prst="wedgeRectCallout">
            <a:avLst>
              <a:gd name="adj1" fmla="val -19798"/>
              <a:gd name="adj2" fmla="val 86392"/>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Cost Driver Breakdown</a:t>
            </a:r>
          </a:p>
        </p:txBody>
      </p:sp>
      <p:sp>
        <p:nvSpPr>
          <p:cNvPr id="23" name="Rectangle 22">
            <a:extLst>
              <a:ext uri="{FF2B5EF4-FFF2-40B4-BE49-F238E27FC236}">
                <a16:creationId xmlns:a16="http://schemas.microsoft.com/office/drawing/2014/main" id="{4DF66E37-1C29-4637-8C44-B075AD990C78}"/>
              </a:ext>
            </a:extLst>
          </p:cNvPr>
          <p:cNvSpPr/>
          <p:nvPr/>
        </p:nvSpPr>
        <p:spPr>
          <a:xfrm>
            <a:off x="5494624" y="1206915"/>
            <a:ext cx="2023864" cy="1418426"/>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endParaRPr>
          </a:p>
        </p:txBody>
      </p:sp>
      <p:sp>
        <p:nvSpPr>
          <p:cNvPr id="24" name="Rectangle 23">
            <a:extLst>
              <a:ext uri="{FF2B5EF4-FFF2-40B4-BE49-F238E27FC236}">
                <a16:creationId xmlns:a16="http://schemas.microsoft.com/office/drawing/2014/main" id="{067D61CE-8692-4133-A907-35B881C11F8C}"/>
              </a:ext>
            </a:extLst>
          </p:cNvPr>
          <p:cNvSpPr/>
          <p:nvPr/>
        </p:nvSpPr>
        <p:spPr>
          <a:xfrm>
            <a:off x="7560352" y="1206915"/>
            <a:ext cx="4020462" cy="1418426"/>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endParaRPr>
          </a:p>
        </p:txBody>
      </p:sp>
      <p:sp>
        <p:nvSpPr>
          <p:cNvPr id="25" name="Rectangular Callout 27">
            <a:extLst>
              <a:ext uri="{FF2B5EF4-FFF2-40B4-BE49-F238E27FC236}">
                <a16:creationId xmlns:a16="http://schemas.microsoft.com/office/drawing/2014/main" id="{C7581574-5760-4225-BA5A-B00885DC13CF}"/>
              </a:ext>
            </a:extLst>
          </p:cNvPr>
          <p:cNvSpPr/>
          <p:nvPr/>
        </p:nvSpPr>
        <p:spPr>
          <a:xfrm>
            <a:off x="2715008" y="5107664"/>
            <a:ext cx="2456300" cy="1056148"/>
          </a:xfrm>
          <a:prstGeom prst="wedgeRectCallout">
            <a:avLst>
              <a:gd name="adj1" fmla="val 63015"/>
              <a:gd name="adj2" fmla="val 8602"/>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Cluster, Datastore, and Server Cost Details</a:t>
            </a:r>
          </a:p>
        </p:txBody>
      </p:sp>
      <p:sp>
        <p:nvSpPr>
          <p:cNvPr id="26" name="Rectangle 25">
            <a:extLst>
              <a:ext uri="{FF2B5EF4-FFF2-40B4-BE49-F238E27FC236}">
                <a16:creationId xmlns:a16="http://schemas.microsoft.com/office/drawing/2014/main" id="{23E0D6C6-6DD4-4417-8370-D6E190197356}"/>
              </a:ext>
            </a:extLst>
          </p:cNvPr>
          <p:cNvSpPr/>
          <p:nvPr/>
        </p:nvSpPr>
        <p:spPr>
          <a:xfrm>
            <a:off x="5494624" y="2692867"/>
            <a:ext cx="6086190" cy="3790186"/>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endParaRPr>
          </a:p>
        </p:txBody>
      </p:sp>
      <p:sp>
        <p:nvSpPr>
          <p:cNvPr id="9" name="Content Placeholder 8">
            <a:extLst>
              <a:ext uri="{FF2B5EF4-FFF2-40B4-BE49-F238E27FC236}">
                <a16:creationId xmlns:a16="http://schemas.microsoft.com/office/drawing/2014/main" id="{982C01CF-49C0-41EF-88F1-73190D083BA0}"/>
              </a:ext>
            </a:extLst>
          </p:cNvPr>
          <p:cNvSpPr>
            <a:spLocks noGrp="1"/>
          </p:cNvSpPr>
          <p:nvPr>
            <p:ph sz="quarter" idx="17"/>
          </p:nvPr>
        </p:nvSpPr>
        <p:spPr>
          <a:xfrm>
            <a:off x="0" y="1600200"/>
            <a:ext cx="3900882" cy="4572000"/>
          </a:xfrm>
        </p:spPr>
        <p:txBody>
          <a:bodyPr/>
          <a:lstStyle/>
          <a:p>
            <a:pPr>
              <a:lnSpc>
                <a:spcPct val="90000"/>
              </a:lnSpc>
            </a:pPr>
            <a:r>
              <a:rPr lang="en-US" b="1">
                <a:solidFill>
                  <a:schemeClr val="accent1"/>
                </a:solidFill>
              </a:rPr>
              <a:t>Detailed Datacenter Costs </a:t>
            </a:r>
            <a:r>
              <a:rPr lang="en-US">
                <a:solidFill>
                  <a:srgbClr val="3F3F3F"/>
                </a:solidFill>
              </a:rPr>
              <a:t>using the new Datacenter Cost Drivers dashboard</a:t>
            </a:r>
          </a:p>
          <a:p>
            <a:pPr>
              <a:lnSpc>
                <a:spcPct val="90000"/>
              </a:lnSpc>
            </a:pPr>
            <a:endParaRPr lang="en-US">
              <a:solidFill>
                <a:srgbClr val="3F3F3F"/>
              </a:solidFill>
            </a:endParaRPr>
          </a:p>
          <a:p>
            <a:pPr>
              <a:lnSpc>
                <a:spcPct val="90000"/>
              </a:lnSpc>
            </a:pPr>
            <a:r>
              <a:rPr lang="en-US" b="1">
                <a:solidFill>
                  <a:schemeClr val="accent1"/>
                </a:solidFill>
              </a:rPr>
              <a:t>Cost Driver breakdown</a:t>
            </a:r>
            <a:r>
              <a:rPr lang="en-US" b="1">
                <a:solidFill>
                  <a:srgbClr val="3F3F3F"/>
                </a:solidFill>
              </a:rPr>
              <a:t> </a:t>
            </a:r>
            <a:r>
              <a:rPr lang="en-US">
                <a:solidFill>
                  <a:srgbClr val="3F3F3F"/>
                </a:solidFill>
              </a:rPr>
              <a:t>per datacenter</a:t>
            </a:r>
          </a:p>
          <a:p>
            <a:pPr>
              <a:lnSpc>
                <a:spcPct val="90000"/>
              </a:lnSpc>
            </a:pPr>
            <a:endParaRPr lang="en-US">
              <a:solidFill>
                <a:srgbClr val="3F3F3F"/>
              </a:solidFill>
            </a:endParaRPr>
          </a:p>
          <a:p>
            <a:pPr>
              <a:lnSpc>
                <a:spcPct val="90000"/>
              </a:lnSpc>
            </a:pPr>
            <a:r>
              <a:rPr lang="en-US" b="1">
                <a:solidFill>
                  <a:schemeClr val="accent1"/>
                </a:solidFill>
              </a:rPr>
              <a:t>View Cost </a:t>
            </a:r>
            <a:r>
              <a:rPr lang="en-US">
                <a:solidFill>
                  <a:srgbClr val="3F3F3F"/>
                </a:solidFill>
              </a:rPr>
              <a:t>for child cluster, datastore, and servers</a:t>
            </a:r>
          </a:p>
        </p:txBody>
      </p:sp>
    </p:spTree>
    <p:extLst>
      <p:ext uri="{BB962C8B-B14F-4D97-AF65-F5344CB8AC3E}">
        <p14:creationId xmlns:p14="http://schemas.microsoft.com/office/powerpoint/2010/main" val="3521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F4D9B4-0FE9-4B71-942C-39FD5BF742D7}"/>
              </a:ext>
            </a:extLst>
          </p:cNvPr>
          <p:cNvSpPr>
            <a:spLocks noGrp="1"/>
          </p:cNvSpPr>
          <p:nvPr>
            <p:ph type="title"/>
          </p:nvPr>
        </p:nvSpPr>
        <p:spPr/>
        <p:txBody>
          <a:bodyPr/>
          <a:lstStyle/>
          <a:p>
            <a:r>
              <a:rPr lang="en-US"/>
              <a:t>Daily Cost for VMs</a:t>
            </a:r>
          </a:p>
        </p:txBody>
      </p:sp>
      <p:sp>
        <p:nvSpPr>
          <p:cNvPr id="25" name="Subtitle 24">
            <a:extLst>
              <a:ext uri="{FF2B5EF4-FFF2-40B4-BE49-F238E27FC236}">
                <a16:creationId xmlns:a16="http://schemas.microsoft.com/office/drawing/2014/main" id="{75FBC077-C4ED-4124-9D95-D2898281F45B}"/>
              </a:ext>
            </a:extLst>
          </p:cNvPr>
          <p:cNvSpPr>
            <a:spLocks noGrp="1"/>
          </p:cNvSpPr>
          <p:nvPr>
            <p:ph type="subTitle" idx="10"/>
          </p:nvPr>
        </p:nvSpPr>
        <p:spPr/>
        <p:txBody>
          <a:bodyPr/>
          <a:lstStyle/>
          <a:p>
            <a:r>
              <a:rPr lang="en-US"/>
              <a:t>Daily Cost Metrics</a:t>
            </a:r>
          </a:p>
        </p:txBody>
      </p:sp>
      <p:sp>
        <p:nvSpPr>
          <p:cNvPr id="9" name="Content Placeholder 8">
            <a:extLst>
              <a:ext uri="{FF2B5EF4-FFF2-40B4-BE49-F238E27FC236}">
                <a16:creationId xmlns:a16="http://schemas.microsoft.com/office/drawing/2014/main" id="{0E3EF76C-3061-4E3A-94AF-F3DD5AB10456}"/>
              </a:ext>
            </a:extLst>
          </p:cNvPr>
          <p:cNvSpPr>
            <a:spLocks noGrp="1"/>
          </p:cNvSpPr>
          <p:nvPr>
            <p:ph sz="quarter" idx="17"/>
          </p:nvPr>
        </p:nvSpPr>
        <p:spPr>
          <a:xfrm>
            <a:off x="-1" y="1600200"/>
            <a:ext cx="6094413" cy="4572000"/>
          </a:xfrm>
        </p:spPr>
        <p:txBody>
          <a:bodyPr/>
          <a:lstStyle/>
          <a:p>
            <a:pPr>
              <a:spcBef>
                <a:spcPts val="1200"/>
              </a:spcBef>
            </a:pPr>
            <a:r>
              <a:rPr lang="en-US" b="1">
                <a:solidFill>
                  <a:schemeClr val="accent1"/>
                </a:solidFill>
              </a:rPr>
              <a:t>Daily Cost metrics now available</a:t>
            </a:r>
          </a:p>
          <a:p>
            <a:pPr>
              <a:spcBef>
                <a:spcPts val="1200"/>
              </a:spcBef>
            </a:pPr>
            <a:r>
              <a:rPr lang="en-US" b="1">
                <a:solidFill>
                  <a:schemeClr val="accent1"/>
                </a:solidFill>
              </a:rPr>
              <a:t>Use transformations in views </a:t>
            </a:r>
            <a:r>
              <a:rPr lang="en-US"/>
              <a:t>to show any time period (year to date, month to date, 30 days, etc.)</a:t>
            </a:r>
          </a:p>
          <a:p>
            <a:pPr>
              <a:spcBef>
                <a:spcPts val="1200"/>
              </a:spcBef>
            </a:pPr>
            <a:r>
              <a:rPr lang="en-US" b="1">
                <a:solidFill>
                  <a:schemeClr val="accent1"/>
                </a:solidFill>
              </a:rPr>
              <a:t>Virtual Machine</a:t>
            </a:r>
          </a:p>
          <a:p>
            <a:pPr lvl="1"/>
            <a:r>
              <a:rPr lang="en-US"/>
              <a:t>Effective Daily Cost</a:t>
            </a:r>
          </a:p>
          <a:p>
            <a:pPr lvl="1"/>
            <a:r>
              <a:rPr lang="en-US"/>
              <a:t>Effective Daily CPU Cost</a:t>
            </a:r>
          </a:p>
          <a:p>
            <a:pPr lvl="1"/>
            <a:r>
              <a:rPr lang="en-US"/>
              <a:t>Effective Daily Memory Cost</a:t>
            </a:r>
          </a:p>
          <a:p>
            <a:pPr lvl="1"/>
            <a:r>
              <a:rPr lang="en-US"/>
              <a:t>Effective Daily Storage Cost</a:t>
            </a:r>
          </a:p>
          <a:p>
            <a:pPr lvl="1"/>
            <a:r>
              <a:rPr lang="en-US"/>
              <a:t>Daily Additional Cost</a:t>
            </a:r>
          </a:p>
          <a:p>
            <a:pPr>
              <a:spcBef>
                <a:spcPts val="1200"/>
              </a:spcBef>
            </a:pPr>
            <a:r>
              <a:rPr lang="en-US" b="1">
                <a:solidFill>
                  <a:schemeClr val="accent1"/>
                </a:solidFill>
              </a:rPr>
              <a:t>Cluster and Host Metrics</a:t>
            </a:r>
          </a:p>
          <a:p>
            <a:pPr lvl="1"/>
            <a:r>
              <a:rPr lang="en-US"/>
              <a:t>Aggregated Daily Total Cost</a:t>
            </a:r>
          </a:p>
          <a:p>
            <a:pPr lvl="1"/>
            <a:r>
              <a:rPr lang="en-US"/>
              <a:t>Aggregated Deleted VM Daily Total Cost</a:t>
            </a:r>
          </a:p>
          <a:p>
            <a:pPr>
              <a:spcBef>
                <a:spcPts val="1200"/>
              </a:spcBef>
            </a:pPr>
            <a:r>
              <a:rPr lang="en-US" b="1">
                <a:solidFill>
                  <a:schemeClr val="accent1"/>
                </a:solidFill>
              </a:rPr>
              <a:t>MTD Cost metrics disabled by default </a:t>
            </a:r>
            <a:r>
              <a:rPr lang="en-US"/>
              <a:t>(enable in policy, if needed)</a:t>
            </a:r>
          </a:p>
        </p:txBody>
      </p:sp>
      <p:pic>
        <p:nvPicPr>
          <p:cNvPr id="21" name="Content Placeholder 20">
            <a:extLst>
              <a:ext uri="{FF2B5EF4-FFF2-40B4-BE49-F238E27FC236}">
                <a16:creationId xmlns:a16="http://schemas.microsoft.com/office/drawing/2014/main" id="{AC21C232-2BB9-49D4-AC8B-F8F805F5E224}"/>
              </a:ext>
            </a:extLst>
          </p:cNvPr>
          <p:cNvPicPr>
            <a:picLocks noGrp="1" noChangeAspect="1"/>
          </p:cNvPicPr>
          <p:nvPr>
            <p:ph sz="quarter" idx="18"/>
          </p:nvPr>
        </p:nvPicPr>
        <p:blipFill>
          <a:blip r:embed="rId2"/>
          <a:stretch>
            <a:fillRect/>
          </a:stretch>
        </p:blipFill>
        <p:spPr>
          <a:xfrm>
            <a:off x="6321425" y="1831511"/>
            <a:ext cx="5867400" cy="4109377"/>
          </a:xfrm>
        </p:spPr>
      </p:pic>
    </p:spTree>
    <p:extLst>
      <p:ext uri="{BB962C8B-B14F-4D97-AF65-F5344CB8AC3E}">
        <p14:creationId xmlns:p14="http://schemas.microsoft.com/office/powerpoint/2010/main" val="36867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88B2-E5D7-8C2B-56D9-580D243977D2}"/>
              </a:ext>
            </a:extLst>
          </p:cNvPr>
          <p:cNvSpPr>
            <a:spLocks noGrp="1"/>
          </p:cNvSpPr>
          <p:nvPr>
            <p:ph type="title"/>
          </p:nvPr>
        </p:nvSpPr>
        <p:spPr/>
        <p:txBody>
          <a:bodyPr/>
          <a:lstStyle/>
          <a:p>
            <a:r>
              <a:rPr lang="en-US"/>
              <a:t>Demo</a:t>
            </a:r>
          </a:p>
        </p:txBody>
      </p:sp>
    </p:spTree>
    <p:extLst>
      <p:ext uri="{BB962C8B-B14F-4D97-AF65-F5344CB8AC3E}">
        <p14:creationId xmlns:p14="http://schemas.microsoft.com/office/powerpoint/2010/main" val="216831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a:t>Sustainability</a:t>
            </a:r>
          </a:p>
        </p:txBody>
      </p:sp>
      <p:pic>
        <p:nvPicPr>
          <p:cNvPr id="8" name="Picture 7">
            <a:extLst>
              <a:ext uri="{FF2B5EF4-FFF2-40B4-BE49-F238E27FC236}">
                <a16:creationId xmlns:a16="http://schemas.microsoft.com/office/drawing/2014/main" id="{C1C25787-1641-F880-C3BB-991B75D16454}"/>
              </a:ext>
            </a:extLst>
          </p:cNvPr>
          <p:cNvPicPr>
            <a:picLocks noChangeAspect="1"/>
          </p:cNvPicPr>
          <p:nvPr/>
        </p:nvPicPr>
        <p:blipFill>
          <a:blip r:embed="rId2"/>
          <a:stretch>
            <a:fillRect/>
          </a:stretch>
        </p:blipFill>
        <p:spPr>
          <a:xfrm>
            <a:off x="3827317" y="2056542"/>
            <a:ext cx="7772400" cy="3937612"/>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7DB3B506-1B1F-C00B-B424-57109BFBBF0F}"/>
              </a:ext>
            </a:extLst>
          </p:cNvPr>
          <p:cNvPicPr>
            <a:picLocks noChangeAspect="1"/>
          </p:cNvPicPr>
          <p:nvPr/>
        </p:nvPicPr>
        <p:blipFill>
          <a:blip r:embed="rId3"/>
          <a:stretch>
            <a:fillRect/>
          </a:stretch>
        </p:blipFill>
        <p:spPr>
          <a:xfrm>
            <a:off x="3690729" y="4456275"/>
            <a:ext cx="2898311" cy="1537879"/>
          </a:xfrm>
          <a:prstGeom prst="rect">
            <a:avLst/>
          </a:prstGeom>
          <a:ln w="34925">
            <a:solidFill>
              <a:schemeClr val="accent4"/>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8177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51F7-2885-D594-2983-5E1443951AEE}"/>
              </a:ext>
            </a:extLst>
          </p:cNvPr>
          <p:cNvSpPr>
            <a:spLocks noGrp="1"/>
          </p:cNvSpPr>
          <p:nvPr>
            <p:ph type="title"/>
          </p:nvPr>
        </p:nvSpPr>
        <p:spPr/>
        <p:txBody>
          <a:bodyPr/>
          <a:lstStyle/>
          <a:p>
            <a:r>
              <a:rPr lang="en-US"/>
              <a:t>The Greenhouse Effect and the Digital Impact</a:t>
            </a:r>
          </a:p>
        </p:txBody>
      </p:sp>
      <p:sp>
        <p:nvSpPr>
          <p:cNvPr id="8" name="TextBox 7">
            <a:extLst>
              <a:ext uri="{FF2B5EF4-FFF2-40B4-BE49-F238E27FC236}">
                <a16:creationId xmlns:a16="http://schemas.microsoft.com/office/drawing/2014/main" id="{8E95D341-7B5B-6EE9-2A63-7883707F7BBA}"/>
              </a:ext>
            </a:extLst>
          </p:cNvPr>
          <p:cNvSpPr txBox="1"/>
          <p:nvPr/>
        </p:nvSpPr>
        <p:spPr>
          <a:xfrm>
            <a:off x="10170644" y="6624220"/>
            <a:ext cx="2018181" cy="108941"/>
          </a:xfrm>
          <a:prstGeom prst="rect">
            <a:avLst/>
          </a:prstGeom>
          <a:noFill/>
        </p:spPr>
        <p:txBody>
          <a:bodyPr wrap="none" lIns="0" tIns="0" rIns="0" bIns="0" rtlCol="0">
            <a:spAutoFit/>
          </a:bodyPr>
          <a:lstStyle/>
          <a:p>
            <a:pPr algn="l">
              <a:lnSpc>
                <a:spcPct val="130000"/>
              </a:lnSpc>
            </a:pPr>
            <a:r>
              <a:rPr lang="fr-FR" sz="600">
                <a:solidFill>
                  <a:schemeClr val="tx2"/>
                </a:solidFill>
              </a:rPr>
              <a:t>Srce: https://en.wikipedia.org/wiki/Greenhouse_effect</a:t>
            </a:r>
          </a:p>
        </p:txBody>
      </p:sp>
      <p:grpSp>
        <p:nvGrpSpPr>
          <p:cNvPr id="5" name="Group 4">
            <a:extLst>
              <a:ext uri="{FF2B5EF4-FFF2-40B4-BE49-F238E27FC236}">
                <a16:creationId xmlns:a16="http://schemas.microsoft.com/office/drawing/2014/main" id="{33C7BB8D-702D-A062-245A-79EAB0970788}"/>
              </a:ext>
            </a:extLst>
          </p:cNvPr>
          <p:cNvGrpSpPr/>
          <p:nvPr/>
        </p:nvGrpSpPr>
        <p:grpSpPr>
          <a:xfrm>
            <a:off x="6909674" y="1400601"/>
            <a:ext cx="5023184" cy="4616768"/>
            <a:chOff x="114300" y="1733983"/>
            <a:chExt cx="5023184" cy="4616768"/>
          </a:xfrm>
        </p:grpSpPr>
        <p:sp>
          <p:nvSpPr>
            <p:cNvPr id="6" name="Rectangle 5">
              <a:extLst>
                <a:ext uri="{FF2B5EF4-FFF2-40B4-BE49-F238E27FC236}">
                  <a16:creationId xmlns:a16="http://schemas.microsoft.com/office/drawing/2014/main" id="{9BB9966B-F841-35F9-DA9F-F9CD32E0D3A2}"/>
                </a:ext>
              </a:extLst>
            </p:cNvPr>
            <p:cNvSpPr/>
            <p:nvPr/>
          </p:nvSpPr>
          <p:spPr>
            <a:xfrm>
              <a:off x="336884" y="1733983"/>
              <a:ext cx="4800600" cy="46167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sp>
          <p:nvSpPr>
            <p:cNvPr id="9" name="Content Placeholder 1">
              <a:extLst>
                <a:ext uri="{FF2B5EF4-FFF2-40B4-BE49-F238E27FC236}">
                  <a16:creationId xmlns:a16="http://schemas.microsoft.com/office/drawing/2014/main" id="{1E822875-7599-CDE4-2F68-179708659713}"/>
                </a:ext>
              </a:extLst>
            </p:cNvPr>
            <p:cNvSpPr txBox="1">
              <a:spLocks/>
            </p:cNvSpPr>
            <p:nvPr/>
          </p:nvSpPr>
          <p:spPr>
            <a:xfrm>
              <a:off x="114300" y="1995040"/>
              <a:ext cx="4668253" cy="4054113"/>
            </a:xfrm>
            <a:prstGeom prst="rect">
              <a:avLst/>
            </a:prstGeom>
          </p:spPr>
          <p:txBody>
            <a:bodyPr vert="horz" lIns="594360" tIns="0" rIns="0" bIns="0" rtlCol="0">
              <a:normAutofit fontScale="85000" lnSpcReduction="20000"/>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0" lvl="1" indent="0" algn="ctr">
                <a:spcBef>
                  <a:spcPts val="1500"/>
                </a:spcBef>
                <a:buClr>
                  <a:srgbClr val="FFFFFF"/>
                </a:buClr>
                <a:buNone/>
                <a:defRPr/>
              </a:pPr>
              <a:r>
                <a:rPr kumimoji="0" lang="en-US" sz="2400" b="0" i="0" u="none" strike="noStrike" kern="1200" cap="none" spc="0" normalizeH="0" baseline="0" noProof="0">
                  <a:ln>
                    <a:noFill/>
                  </a:ln>
                  <a:solidFill>
                    <a:srgbClr val="FFFFFF"/>
                  </a:solidFill>
                  <a:effectLst/>
                  <a:uLnTx/>
                  <a:uFillTx/>
                  <a:latin typeface="Metropolis"/>
                  <a:ea typeface="+mn-ea"/>
                  <a:cs typeface="+mn-cs"/>
                </a:rPr>
                <a:t>The Digital Industry</a:t>
              </a:r>
            </a:p>
            <a:p>
              <a:pPr marL="184150" lvl="1">
                <a:spcBef>
                  <a:spcPts val="1500"/>
                </a:spcBef>
                <a:buClr>
                  <a:srgbClr val="FFFFFF"/>
                </a:buClr>
                <a:defRPr/>
              </a:pPr>
              <a:r>
                <a:rPr kumimoji="0" lang="en-US" sz="2400" b="0" i="0" u="none" strike="noStrike" kern="1200" cap="none" spc="0" normalizeH="0" baseline="0" noProof="0">
                  <a:ln>
                    <a:noFill/>
                  </a:ln>
                  <a:solidFill>
                    <a:srgbClr val="FFFFFF"/>
                  </a:solidFill>
                  <a:effectLst/>
                  <a:uLnTx/>
                  <a:uFillTx/>
                  <a:latin typeface="Metropolis"/>
                  <a:ea typeface="+mn-ea"/>
                  <a:cs typeface="+mn-cs"/>
                </a:rPr>
                <a:t>Consumed more than 2% of the world’s electricity.</a:t>
              </a:r>
            </a:p>
            <a:p>
              <a:pPr marL="184150" lvl="1">
                <a:spcBef>
                  <a:spcPts val="1500"/>
                </a:spcBef>
                <a:buClr>
                  <a:srgbClr val="FFFFFF"/>
                </a:buClr>
                <a:defRPr/>
              </a:pPr>
              <a:r>
                <a:rPr kumimoji="0" lang="en-US" sz="2400" b="0" i="0" u="none" strike="noStrike" kern="1200" cap="none" spc="0" normalizeH="0" baseline="0" noProof="0">
                  <a:ln>
                    <a:noFill/>
                  </a:ln>
                  <a:solidFill>
                    <a:srgbClr val="FFFFFF"/>
                  </a:solidFill>
                  <a:effectLst/>
                  <a:uLnTx/>
                  <a:uFillTx/>
                  <a:latin typeface="Metropolis"/>
                  <a:ea typeface="+mn-ea"/>
                  <a:cs typeface="+mn-cs"/>
                </a:rPr>
                <a:t>Emitted as much CO</a:t>
              </a:r>
              <a:r>
                <a:rPr kumimoji="0" lang="en-US" sz="2400" b="0" i="0" u="none" strike="noStrike" kern="1200" cap="none" spc="0" normalizeH="0" baseline="-25000" noProof="0">
                  <a:ln>
                    <a:noFill/>
                  </a:ln>
                  <a:solidFill>
                    <a:srgbClr val="FFFFFF"/>
                  </a:solidFill>
                  <a:effectLst/>
                  <a:uLnTx/>
                  <a:uFillTx/>
                  <a:latin typeface="Metropolis"/>
                  <a:ea typeface="+mn-ea"/>
                  <a:cs typeface="+mn-cs"/>
                </a:rPr>
                <a:t>2</a:t>
              </a:r>
              <a:r>
                <a:rPr kumimoji="0" lang="en-US" sz="2400" b="0" i="0" u="none" strike="noStrike" kern="1200" cap="none" spc="0" normalizeH="0" baseline="0" noProof="0">
                  <a:ln>
                    <a:noFill/>
                  </a:ln>
                  <a:solidFill>
                    <a:srgbClr val="FFFFFF"/>
                  </a:solidFill>
                  <a:effectLst/>
                  <a:uLnTx/>
                  <a:uFillTx/>
                  <a:latin typeface="Metropolis"/>
                  <a:ea typeface="+mn-ea"/>
                  <a:cs typeface="+mn-cs"/>
                </a:rPr>
                <a:t> as the airline industry.</a:t>
              </a:r>
            </a:p>
            <a:p>
              <a:pPr marL="184150" lvl="1">
                <a:spcBef>
                  <a:spcPts val="1500"/>
                </a:spcBef>
                <a:buClr>
                  <a:srgbClr val="FFFFFF"/>
                </a:buClr>
                <a:defRPr/>
              </a:pPr>
              <a:r>
                <a:rPr kumimoji="0" lang="en-US" sz="2400" b="0" i="0" u="none" strike="noStrike" kern="1200" cap="none" spc="0" normalizeH="0" baseline="0" noProof="0">
                  <a:ln>
                    <a:noFill/>
                  </a:ln>
                  <a:solidFill>
                    <a:srgbClr val="FFFFFF"/>
                  </a:solidFill>
                  <a:effectLst/>
                  <a:uLnTx/>
                  <a:uFillTx/>
                  <a:latin typeface="Metropolis"/>
                  <a:ea typeface="+mn-ea"/>
                  <a:cs typeface="+mn-cs"/>
                </a:rPr>
                <a:t>Rapid growth, 6% annually</a:t>
              </a:r>
            </a:p>
            <a:p>
              <a:pPr marL="184150" lvl="1">
                <a:spcBef>
                  <a:spcPts val="1500"/>
                </a:spcBef>
                <a:buClr>
                  <a:srgbClr val="FFFFFF"/>
                </a:buClr>
                <a:defRPr/>
              </a:pPr>
              <a:r>
                <a:rPr lang="en-US" sz="2400">
                  <a:solidFill>
                    <a:srgbClr val="FFFFFF"/>
                  </a:solidFill>
                  <a:latin typeface="Metropolis"/>
                </a:rPr>
                <a:t>Datacenters are responsible for 10 -15%</a:t>
              </a:r>
            </a:p>
            <a:p>
              <a:pPr marL="184150" lvl="1">
                <a:spcBef>
                  <a:spcPts val="1500"/>
                </a:spcBef>
                <a:buClr>
                  <a:srgbClr val="FFFFFF"/>
                </a:buClr>
                <a:defRPr/>
              </a:pPr>
              <a:r>
                <a:rPr kumimoji="0" lang="en-US" sz="2400" b="0" i="0" u="none" strike="noStrike" kern="1200" cap="none" spc="0" normalizeH="0" baseline="0" noProof="0">
                  <a:ln>
                    <a:noFill/>
                  </a:ln>
                  <a:solidFill>
                    <a:srgbClr val="FFFFFF"/>
                  </a:solidFill>
                  <a:effectLst/>
                  <a:uLnTx/>
                  <a:uFillTx/>
                  <a:latin typeface="Metropolis"/>
                  <a:ea typeface="+mn-ea"/>
                  <a:cs typeface="+mn-cs"/>
                </a:rPr>
                <a:t>Network (Antenna</a:t>
              </a:r>
              <a:r>
                <a:rPr lang="en-US" sz="2400">
                  <a:solidFill>
                    <a:srgbClr val="FFFFFF"/>
                  </a:solidFill>
                  <a:latin typeface="Metropolis"/>
                </a:rPr>
                <a:t> and data transfer) = 25 – 30%</a:t>
              </a:r>
            </a:p>
            <a:p>
              <a:pPr marL="184150" lvl="1">
                <a:spcBef>
                  <a:spcPts val="1500"/>
                </a:spcBef>
                <a:buClr>
                  <a:srgbClr val="FFFFFF"/>
                </a:buClr>
                <a:defRPr/>
              </a:pPr>
              <a:r>
                <a:rPr kumimoji="0" lang="en-US" sz="2400" b="0" i="0" u="none" strike="noStrike" kern="1200" cap="none" spc="0" normalizeH="0" baseline="0" noProof="0">
                  <a:ln>
                    <a:noFill/>
                  </a:ln>
                  <a:solidFill>
                    <a:srgbClr val="FFFFFF"/>
                  </a:solidFill>
                  <a:effectLst/>
                  <a:uLnTx/>
                  <a:uFillTx/>
                  <a:latin typeface="Metropolis"/>
                  <a:ea typeface="+mn-ea"/>
                  <a:cs typeface="+mn-cs"/>
                </a:rPr>
                <a:t>User devices = More than 50%</a:t>
              </a:r>
            </a:p>
            <a:p>
              <a:pPr marL="184150" lvl="1">
                <a:spcBef>
                  <a:spcPts val="1500"/>
                </a:spcBef>
                <a:buClr>
                  <a:srgbClr val="FFFFFF"/>
                </a:buClr>
                <a:defRPr/>
              </a:pPr>
              <a:endParaRPr kumimoji="0" lang="en-US" sz="2400" b="0" i="0" u="none" strike="noStrike" kern="1200" cap="none" spc="0" normalizeH="0" baseline="0" noProof="0">
                <a:ln>
                  <a:noFill/>
                </a:ln>
                <a:solidFill>
                  <a:srgbClr val="FFFFFF"/>
                </a:solidFill>
                <a:effectLst/>
                <a:uLnTx/>
                <a:uFillTx/>
                <a:latin typeface="Metropolis"/>
                <a:ea typeface="+mn-ea"/>
                <a:cs typeface="+mn-cs"/>
              </a:endParaRPr>
            </a:p>
          </p:txBody>
        </p:sp>
      </p:grpSp>
      <p:pic>
        <p:nvPicPr>
          <p:cNvPr id="1026" name="Picture 2" descr="This is my attempt for a simple diagrammatic explanation of climate change. Greenhouse gases in the atmosphere trap heat from the sun in our atmosphere. We need this: if it didn't happen it would be too cold to live on earth. However, because we're pumping so much greenhouse gas into the atmosphere - mainly CO2 from burning fossil fuels - it's warming up more than it would normally.">
            <a:extLst>
              <a:ext uri="{FF2B5EF4-FFF2-40B4-BE49-F238E27FC236}">
                <a16:creationId xmlns:a16="http://schemas.microsoft.com/office/drawing/2014/main" id="{F1F8BF6F-2F34-BE55-86FE-FCF248484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463" y="2366549"/>
            <a:ext cx="1894507" cy="16594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hart, diagram&#10;&#10;Description automatically generated">
            <a:extLst>
              <a:ext uri="{FF2B5EF4-FFF2-40B4-BE49-F238E27FC236}">
                <a16:creationId xmlns:a16="http://schemas.microsoft.com/office/drawing/2014/main" id="{EECFAF60-1BFE-61AA-800C-598598F8BFC5}"/>
              </a:ext>
            </a:extLst>
          </p:cNvPr>
          <p:cNvPicPr>
            <a:picLocks noChangeAspect="1"/>
          </p:cNvPicPr>
          <p:nvPr/>
        </p:nvPicPr>
        <p:blipFill>
          <a:blip r:embed="rId3"/>
          <a:stretch>
            <a:fillRect/>
          </a:stretch>
        </p:blipFill>
        <p:spPr>
          <a:xfrm>
            <a:off x="610898" y="1400601"/>
            <a:ext cx="4875127" cy="4616768"/>
          </a:xfrm>
          <a:prstGeom prst="rect">
            <a:avLst/>
          </a:prstGeom>
        </p:spPr>
      </p:pic>
    </p:spTree>
    <p:extLst>
      <p:ext uri="{BB962C8B-B14F-4D97-AF65-F5344CB8AC3E}">
        <p14:creationId xmlns:p14="http://schemas.microsoft.com/office/powerpoint/2010/main" val="421631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HG accounting - corporate greenhouse gas footprinting | South Pole">
            <a:extLst>
              <a:ext uri="{FF2B5EF4-FFF2-40B4-BE49-F238E27FC236}">
                <a16:creationId xmlns:a16="http://schemas.microsoft.com/office/drawing/2014/main" id="{D63644B8-18C1-2751-FFB6-8CB5333ED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72"/>
          <a:stretch/>
        </p:blipFill>
        <p:spPr bwMode="auto">
          <a:xfrm>
            <a:off x="0" y="-16945"/>
            <a:ext cx="12188825" cy="63597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C228B1F-39FC-921E-6E86-B1AD98020232}"/>
              </a:ext>
            </a:extLst>
          </p:cNvPr>
          <p:cNvSpPr/>
          <p:nvPr/>
        </p:nvSpPr>
        <p:spPr>
          <a:xfrm>
            <a:off x="454970" y="515186"/>
            <a:ext cx="3398891" cy="889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a:extLst>
              <a:ext uri="{FF2B5EF4-FFF2-40B4-BE49-F238E27FC236}">
                <a16:creationId xmlns:a16="http://schemas.microsoft.com/office/drawing/2014/main" id="{7BBD4887-B18C-7FAD-4252-429F459D5B26}"/>
              </a:ext>
            </a:extLst>
          </p:cNvPr>
          <p:cNvSpPr>
            <a:spLocks noGrp="1"/>
          </p:cNvSpPr>
          <p:nvPr>
            <p:ph type="title"/>
          </p:nvPr>
        </p:nvSpPr>
        <p:spPr/>
        <p:txBody>
          <a:bodyPr/>
          <a:lstStyle/>
          <a:p>
            <a:r>
              <a:rPr lang="en-US"/>
              <a:t>Methodology</a:t>
            </a:r>
          </a:p>
        </p:txBody>
      </p:sp>
      <p:sp>
        <p:nvSpPr>
          <p:cNvPr id="3" name="Subtitle 2">
            <a:extLst>
              <a:ext uri="{FF2B5EF4-FFF2-40B4-BE49-F238E27FC236}">
                <a16:creationId xmlns:a16="http://schemas.microsoft.com/office/drawing/2014/main" id="{FA1CF3AB-D187-61BE-8BA9-45C760B1B4F2}"/>
              </a:ext>
            </a:extLst>
          </p:cNvPr>
          <p:cNvSpPr>
            <a:spLocks noGrp="1"/>
          </p:cNvSpPr>
          <p:nvPr>
            <p:ph type="subTitle" idx="10"/>
          </p:nvPr>
        </p:nvSpPr>
        <p:spPr/>
        <p:txBody>
          <a:bodyPr/>
          <a:lstStyle/>
          <a:p>
            <a:r>
              <a:rPr lang="fr-FR"/>
              <a:t>The GHG Protocol</a:t>
            </a:r>
          </a:p>
        </p:txBody>
      </p:sp>
    </p:spTree>
    <p:extLst>
      <p:ext uri="{BB962C8B-B14F-4D97-AF65-F5344CB8AC3E}">
        <p14:creationId xmlns:p14="http://schemas.microsoft.com/office/powerpoint/2010/main" val="216814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EC2B27-53D4-E96C-5F6F-6E9AC8E9E6B5}"/>
              </a:ext>
            </a:extLst>
          </p:cNvPr>
          <p:cNvSpPr>
            <a:spLocks noGrp="1"/>
          </p:cNvSpPr>
          <p:nvPr>
            <p:ph type="title"/>
          </p:nvPr>
        </p:nvSpPr>
        <p:spPr/>
        <p:txBody>
          <a:bodyPr/>
          <a:lstStyle/>
          <a:p>
            <a:r>
              <a:rPr lang="en-GB"/>
              <a:t>Scope 2: Data Center Power Usage Effectiveness (PUE)</a:t>
            </a:r>
          </a:p>
        </p:txBody>
      </p:sp>
      <p:pic>
        <p:nvPicPr>
          <p:cNvPr id="12" name="Content Placeholder 11">
            <a:extLst>
              <a:ext uri="{FF2B5EF4-FFF2-40B4-BE49-F238E27FC236}">
                <a16:creationId xmlns:a16="http://schemas.microsoft.com/office/drawing/2014/main" id="{8E9F93CF-4DA8-C384-CED5-7740A881C60C}"/>
              </a:ext>
            </a:extLst>
          </p:cNvPr>
          <p:cNvPicPr>
            <a:picLocks noGrp="1" noChangeAspect="1"/>
          </p:cNvPicPr>
          <p:nvPr>
            <p:ph sz="quarter" idx="17"/>
          </p:nvPr>
        </p:nvPicPr>
        <p:blipFill rotWithShape="1">
          <a:blip r:embed="rId3"/>
          <a:srcRect b="39643"/>
          <a:stretch/>
        </p:blipFill>
        <p:spPr>
          <a:xfrm>
            <a:off x="624189" y="1738500"/>
            <a:ext cx="5313362" cy="845674"/>
          </a:xfrm>
          <a:prstGeom prst="rect">
            <a:avLst/>
          </a:prstGeom>
        </p:spPr>
      </p:pic>
      <p:sp>
        <p:nvSpPr>
          <p:cNvPr id="2" name="TextBox 1">
            <a:extLst>
              <a:ext uri="{FF2B5EF4-FFF2-40B4-BE49-F238E27FC236}">
                <a16:creationId xmlns:a16="http://schemas.microsoft.com/office/drawing/2014/main" id="{E3160416-067D-7C74-5265-A3A49FEB8E93}"/>
              </a:ext>
            </a:extLst>
          </p:cNvPr>
          <p:cNvSpPr txBox="1"/>
          <p:nvPr/>
        </p:nvSpPr>
        <p:spPr>
          <a:xfrm>
            <a:off x="579438" y="6116657"/>
            <a:ext cx="5201252" cy="190630"/>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GB" sz="1050" b="0" i="0" u="none" strike="noStrike" kern="1200" cap="none" spc="0" normalizeH="0" baseline="0" noProof="0">
                <a:ln>
                  <a:noFill/>
                </a:ln>
                <a:solidFill>
                  <a:srgbClr val="3F3F3F"/>
                </a:solidFill>
                <a:effectLst/>
                <a:uLnTx/>
                <a:uFillTx/>
                <a:latin typeface="Metropolis"/>
                <a:ea typeface="+mn-ea"/>
                <a:cs typeface="+mn-cs"/>
                <a:hlinkClick r:id="rId4"/>
              </a:rPr>
              <a:t>https://www.iso.org/standard/63451.html</a:t>
            </a:r>
            <a:r>
              <a:rPr kumimoji="0" lang="en-GB" sz="1050" b="0" i="0" u="none" strike="noStrike" kern="1200" cap="none" spc="0" normalizeH="0" baseline="0" noProof="0">
                <a:ln>
                  <a:noFill/>
                </a:ln>
                <a:solidFill>
                  <a:srgbClr val="3F3F3F"/>
                </a:solidFill>
                <a:effectLst/>
                <a:uLnTx/>
                <a:uFillTx/>
                <a:latin typeface="Metropolis"/>
                <a:ea typeface="+mn-ea"/>
                <a:cs typeface="+mn-cs"/>
              </a:rPr>
              <a:t> </a:t>
            </a:r>
          </a:p>
        </p:txBody>
      </p:sp>
      <p:pic>
        <p:nvPicPr>
          <p:cNvPr id="1026" name="Picture 2" descr="Reduce Data Center PUE – Tips for Data Center Energy Efficiency |  Mitsubishi Electric">
            <a:extLst>
              <a:ext uri="{FF2B5EF4-FFF2-40B4-BE49-F238E27FC236}">
                <a16:creationId xmlns:a16="http://schemas.microsoft.com/office/drawing/2014/main" id="{3B8579AB-8BE8-020A-043D-625A580A6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412" y="1738500"/>
            <a:ext cx="5966747" cy="40159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significance of PUE and DCiE of a Data Center? How to Calculate  them?">
            <a:extLst>
              <a:ext uri="{FF2B5EF4-FFF2-40B4-BE49-F238E27FC236}">
                <a16:creationId xmlns:a16="http://schemas.microsoft.com/office/drawing/2014/main" id="{525DE782-7D09-581B-601F-EBEEC42E78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3299"/>
          <a:stretch/>
        </p:blipFill>
        <p:spPr bwMode="auto">
          <a:xfrm>
            <a:off x="1395869" y="3528923"/>
            <a:ext cx="3971261" cy="196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3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6E85C9-2461-47A0-9FDA-F9C09D2AF1D5}"/>
              </a:ext>
            </a:extLst>
          </p:cNvPr>
          <p:cNvSpPr>
            <a:spLocks noGrp="1"/>
          </p:cNvSpPr>
          <p:nvPr>
            <p:ph type="title"/>
          </p:nvPr>
        </p:nvSpPr>
        <p:spPr/>
        <p:txBody>
          <a:bodyPr/>
          <a:lstStyle/>
          <a:p>
            <a:r>
              <a:rPr lang="en-US" dirty="0"/>
              <a:t>Efficient Capacity Management</a:t>
            </a:r>
          </a:p>
        </p:txBody>
      </p:sp>
      <p:pic>
        <p:nvPicPr>
          <p:cNvPr id="3" name="Picture 2">
            <a:extLst>
              <a:ext uri="{FF2B5EF4-FFF2-40B4-BE49-F238E27FC236}">
                <a16:creationId xmlns:a16="http://schemas.microsoft.com/office/drawing/2014/main" id="{3749C17D-48D9-E118-1BAC-F9AE11B75FEB}"/>
              </a:ext>
            </a:extLst>
          </p:cNvPr>
          <p:cNvPicPr>
            <a:picLocks noChangeAspect="1"/>
          </p:cNvPicPr>
          <p:nvPr/>
        </p:nvPicPr>
        <p:blipFill>
          <a:blip r:embed="rId2"/>
          <a:stretch>
            <a:fillRect/>
          </a:stretch>
        </p:blipFill>
        <p:spPr>
          <a:xfrm>
            <a:off x="3813459" y="2224660"/>
            <a:ext cx="7772400" cy="393761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9E37BC1-D51C-6DAC-4B2A-EF0EF57CC3B1}"/>
              </a:ext>
            </a:extLst>
          </p:cNvPr>
          <p:cNvPicPr>
            <a:picLocks noChangeAspect="1"/>
          </p:cNvPicPr>
          <p:nvPr/>
        </p:nvPicPr>
        <p:blipFill>
          <a:blip r:embed="rId3"/>
          <a:stretch>
            <a:fillRect/>
          </a:stretch>
        </p:blipFill>
        <p:spPr>
          <a:xfrm>
            <a:off x="5399647" y="3821674"/>
            <a:ext cx="2848269" cy="1490594"/>
          </a:xfrm>
          <a:prstGeom prst="rect">
            <a:avLst/>
          </a:prstGeom>
          <a:ln w="34925">
            <a:solidFill>
              <a:schemeClr val="accent4"/>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2693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51CF65D-3F97-BB8C-3988-0E8E3DE7CBC7}"/>
              </a:ext>
            </a:extLst>
          </p:cNvPr>
          <p:cNvGraphicFramePr/>
          <p:nvPr/>
        </p:nvGraphicFramePr>
        <p:xfrm>
          <a:off x="3089569" y="1204852"/>
          <a:ext cx="8125883"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15D2C111-0AE8-3A73-4398-1837B2EACB7E}"/>
              </a:ext>
            </a:extLst>
          </p:cNvPr>
          <p:cNvPicPr>
            <a:picLocks noChangeAspect="1"/>
          </p:cNvPicPr>
          <p:nvPr/>
        </p:nvPicPr>
        <p:blipFill rotWithShape="1">
          <a:blip r:embed="rId8"/>
          <a:srcRect l="27321" r="26435"/>
          <a:stretch/>
        </p:blipFill>
        <p:spPr>
          <a:xfrm>
            <a:off x="7056313" y="864982"/>
            <a:ext cx="1063834" cy="1150231"/>
          </a:xfrm>
          <a:prstGeom prst="rect">
            <a:avLst/>
          </a:prstGeom>
        </p:spPr>
      </p:pic>
      <p:sp>
        <p:nvSpPr>
          <p:cNvPr id="2" name="Title 1">
            <a:extLst>
              <a:ext uri="{FF2B5EF4-FFF2-40B4-BE49-F238E27FC236}">
                <a16:creationId xmlns:a16="http://schemas.microsoft.com/office/drawing/2014/main" id="{FF7D0FA5-6C59-576B-B7DC-310DE4160F23}"/>
              </a:ext>
            </a:extLst>
          </p:cNvPr>
          <p:cNvSpPr>
            <a:spLocks noGrp="1"/>
          </p:cNvSpPr>
          <p:nvPr>
            <p:ph type="title"/>
          </p:nvPr>
        </p:nvSpPr>
        <p:spPr/>
        <p:txBody>
          <a:bodyPr/>
          <a:lstStyle/>
          <a:p>
            <a:r>
              <a:rPr lang="en-US"/>
              <a:t>How are Companies reducing their CO2 emissions?</a:t>
            </a:r>
          </a:p>
        </p:txBody>
      </p:sp>
      <p:sp>
        <p:nvSpPr>
          <p:cNvPr id="5" name="Speech Bubble: Oval 4">
            <a:extLst>
              <a:ext uri="{FF2B5EF4-FFF2-40B4-BE49-F238E27FC236}">
                <a16:creationId xmlns:a16="http://schemas.microsoft.com/office/drawing/2014/main" id="{6E8A3A51-5145-1B67-78F6-60624428CB16}"/>
              </a:ext>
            </a:extLst>
          </p:cNvPr>
          <p:cNvSpPr/>
          <p:nvPr/>
        </p:nvSpPr>
        <p:spPr>
          <a:xfrm>
            <a:off x="5691059" y="1240171"/>
            <a:ext cx="1365254" cy="724393"/>
          </a:xfrm>
          <a:prstGeom prst="wedgeEllipseCallout">
            <a:avLst>
              <a:gd name="adj1" fmla="val 54015"/>
              <a:gd name="adj2" fmla="val -4462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We have ambitions!</a:t>
            </a:r>
          </a:p>
        </p:txBody>
      </p:sp>
      <p:pic>
        <p:nvPicPr>
          <p:cNvPr id="10" name="Picture 9">
            <a:extLst>
              <a:ext uri="{FF2B5EF4-FFF2-40B4-BE49-F238E27FC236}">
                <a16:creationId xmlns:a16="http://schemas.microsoft.com/office/drawing/2014/main" id="{6F35848B-DAE1-C9A2-30A7-5DF24E152A63}"/>
              </a:ext>
            </a:extLst>
          </p:cNvPr>
          <p:cNvPicPr>
            <a:picLocks noChangeAspect="1"/>
          </p:cNvPicPr>
          <p:nvPr/>
        </p:nvPicPr>
        <p:blipFill rotWithShape="1">
          <a:blip r:embed="rId9"/>
          <a:srcRect l="27682" r="35395"/>
          <a:stretch/>
        </p:blipFill>
        <p:spPr>
          <a:xfrm>
            <a:off x="2112265" y="3253441"/>
            <a:ext cx="855266" cy="1158172"/>
          </a:xfrm>
          <a:prstGeom prst="rect">
            <a:avLst/>
          </a:prstGeom>
        </p:spPr>
      </p:pic>
      <p:sp>
        <p:nvSpPr>
          <p:cNvPr id="8" name="Speech Bubble: Oval 7">
            <a:extLst>
              <a:ext uri="{FF2B5EF4-FFF2-40B4-BE49-F238E27FC236}">
                <a16:creationId xmlns:a16="http://schemas.microsoft.com/office/drawing/2014/main" id="{6828076D-7E35-BD27-595D-02EECEE21E99}"/>
              </a:ext>
            </a:extLst>
          </p:cNvPr>
          <p:cNvSpPr/>
          <p:nvPr/>
        </p:nvSpPr>
        <p:spPr>
          <a:xfrm>
            <a:off x="1214403" y="3496266"/>
            <a:ext cx="1024240" cy="672522"/>
          </a:xfrm>
          <a:prstGeom prst="wedgeEllipseCallout">
            <a:avLst>
              <a:gd name="adj1" fmla="val 54015"/>
              <a:gd name="adj2" fmla="val -4462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Where to start?</a:t>
            </a:r>
          </a:p>
        </p:txBody>
      </p:sp>
      <p:pic>
        <p:nvPicPr>
          <p:cNvPr id="12" name="Picture 11" descr="A picture containing text, computer&#10;&#10;Description automatically generated">
            <a:extLst>
              <a:ext uri="{FF2B5EF4-FFF2-40B4-BE49-F238E27FC236}">
                <a16:creationId xmlns:a16="http://schemas.microsoft.com/office/drawing/2014/main" id="{13584290-EBAE-5AD5-9C51-5331E14B7B57}"/>
              </a:ext>
            </a:extLst>
          </p:cNvPr>
          <p:cNvPicPr>
            <a:picLocks noChangeAspect="1"/>
          </p:cNvPicPr>
          <p:nvPr/>
        </p:nvPicPr>
        <p:blipFill rotWithShape="1">
          <a:blip r:embed="rId10"/>
          <a:srcRect l="14811" r="23539"/>
          <a:stretch/>
        </p:blipFill>
        <p:spPr>
          <a:xfrm>
            <a:off x="1516273" y="4801738"/>
            <a:ext cx="1512277" cy="1226504"/>
          </a:xfrm>
          <a:prstGeom prst="rect">
            <a:avLst/>
          </a:prstGeom>
        </p:spPr>
      </p:pic>
      <p:sp>
        <p:nvSpPr>
          <p:cNvPr id="9" name="Speech Bubble: Oval 8">
            <a:extLst>
              <a:ext uri="{FF2B5EF4-FFF2-40B4-BE49-F238E27FC236}">
                <a16:creationId xmlns:a16="http://schemas.microsoft.com/office/drawing/2014/main" id="{5E9E4F17-269E-A099-0573-05632E8DC718}"/>
              </a:ext>
            </a:extLst>
          </p:cNvPr>
          <p:cNvSpPr/>
          <p:nvPr/>
        </p:nvSpPr>
        <p:spPr>
          <a:xfrm>
            <a:off x="618411" y="5414990"/>
            <a:ext cx="1024240" cy="672522"/>
          </a:xfrm>
          <a:prstGeom prst="wedgeEllipseCallout">
            <a:avLst>
              <a:gd name="adj1" fmla="val 54015"/>
              <a:gd name="adj2" fmla="val -4462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Where to start?</a:t>
            </a:r>
          </a:p>
        </p:txBody>
      </p:sp>
      <p:pic>
        <p:nvPicPr>
          <p:cNvPr id="14" name="Picture 13" descr="A person carrying a briefcase&#10;&#10;Description automatically generated with low confidence">
            <a:extLst>
              <a:ext uri="{FF2B5EF4-FFF2-40B4-BE49-F238E27FC236}">
                <a16:creationId xmlns:a16="http://schemas.microsoft.com/office/drawing/2014/main" id="{FD2B0F2B-4158-9BAD-4F4E-4EF236618C60}"/>
              </a:ext>
            </a:extLst>
          </p:cNvPr>
          <p:cNvPicPr>
            <a:picLocks noChangeAspect="1"/>
          </p:cNvPicPr>
          <p:nvPr/>
        </p:nvPicPr>
        <p:blipFill rotWithShape="1">
          <a:blip r:embed="rId11"/>
          <a:srcRect l="25629" r="31955"/>
          <a:stretch/>
        </p:blipFill>
        <p:spPr>
          <a:xfrm>
            <a:off x="3169256" y="2243237"/>
            <a:ext cx="944553" cy="1113448"/>
          </a:xfrm>
          <a:prstGeom prst="rect">
            <a:avLst/>
          </a:prstGeom>
        </p:spPr>
      </p:pic>
      <p:sp>
        <p:nvSpPr>
          <p:cNvPr id="7" name="Speech Bubble: Oval 6">
            <a:extLst>
              <a:ext uri="{FF2B5EF4-FFF2-40B4-BE49-F238E27FC236}">
                <a16:creationId xmlns:a16="http://schemas.microsoft.com/office/drawing/2014/main" id="{FCE02C77-C6CD-8C2A-E0A3-893E15F4B049}"/>
              </a:ext>
            </a:extLst>
          </p:cNvPr>
          <p:cNvSpPr/>
          <p:nvPr/>
        </p:nvSpPr>
        <p:spPr>
          <a:xfrm>
            <a:off x="2318085" y="2410984"/>
            <a:ext cx="1024240" cy="672522"/>
          </a:xfrm>
          <a:prstGeom prst="wedgeEllipseCallout">
            <a:avLst>
              <a:gd name="adj1" fmla="val 54015"/>
              <a:gd name="adj2" fmla="val -4462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Where to start?</a:t>
            </a:r>
          </a:p>
        </p:txBody>
      </p:sp>
    </p:spTree>
    <p:extLst>
      <p:ext uri="{BB962C8B-B14F-4D97-AF65-F5344CB8AC3E}">
        <p14:creationId xmlns:p14="http://schemas.microsoft.com/office/powerpoint/2010/main" val="65159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A799-7816-38E7-9070-5DE0E97690EB}"/>
              </a:ext>
            </a:extLst>
          </p:cNvPr>
          <p:cNvSpPr>
            <a:spLocks noGrp="1"/>
          </p:cNvSpPr>
          <p:nvPr>
            <p:ph type="title"/>
          </p:nvPr>
        </p:nvSpPr>
        <p:spPr>
          <a:xfrm>
            <a:off x="589107" y="938794"/>
            <a:ext cx="7388493" cy="1229360"/>
          </a:xfrm>
        </p:spPr>
        <p:txBody>
          <a:bodyPr/>
          <a:lstStyle/>
          <a:p>
            <a:r>
              <a:rPr lang="en-GB"/>
              <a:t>How can VMware help?</a:t>
            </a:r>
            <a:endParaRPr lang="en-FR"/>
          </a:p>
        </p:txBody>
      </p:sp>
      <p:sp>
        <p:nvSpPr>
          <p:cNvPr id="3" name="Subtitle 2">
            <a:extLst>
              <a:ext uri="{FF2B5EF4-FFF2-40B4-BE49-F238E27FC236}">
                <a16:creationId xmlns:a16="http://schemas.microsoft.com/office/drawing/2014/main" id="{13223D39-3655-DD20-D9BC-A2B682C4E7C4}"/>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157157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Sustainability Maturity Model</a:t>
            </a:r>
          </a:p>
        </p:txBody>
      </p:sp>
      <p:grpSp>
        <p:nvGrpSpPr>
          <p:cNvPr id="167" name="Group 166">
            <a:extLst>
              <a:ext uri="{FF2B5EF4-FFF2-40B4-BE49-F238E27FC236}">
                <a16:creationId xmlns:a16="http://schemas.microsoft.com/office/drawing/2014/main" id="{222EAC8E-63CB-1B6A-4E89-6C4101C065C0}"/>
              </a:ext>
            </a:extLst>
          </p:cNvPr>
          <p:cNvGrpSpPr/>
          <p:nvPr/>
        </p:nvGrpSpPr>
        <p:grpSpPr>
          <a:xfrm rot="16200000">
            <a:off x="-1272125" y="3011397"/>
            <a:ext cx="4309928" cy="456962"/>
            <a:chOff x="1619796" y="855718"/>
            <a:chExt cx="8390416" cy="457200"/>
          </a:xfrm>
        </p:grpSpPr>
        <p:cxnSp>
          <p:nvCxnSpPr>
            <p:cNvPr id="168" name="Straight Arrow Connector 167">
              <a:extLst>
                <a:ext uri="{FF2B5EF4-FFF2-40B4-BE49-F238E27FC236}">
                  <a16:creationId xmlns:a16="http://schemas.microsoft.com/office/drawing/2014/main" id="{1D6A54AF-68BC-DC55-D795-F84B79FA4EEA}"/>
                </a:ext>
              </a:extLst>
            </p:cNvPr>
            <p:cNvCxnSpPr/>
            <p:nvPr/>
          </p:nvCxnSpPr>
          <p:spPr>
            <a:xfrm rot="5400000" flipH="1" flipV="1">
              <a:off x="5815003" y="-3072280"/>
              <a:ext cx="1" cy="8390416"/>
            </a:xfrm>
            <a:prstGeom prst="straightConnector1">
              <a:avLst/>
            </a:prstGeom>
            <a:noFill/>
            <a:ln w="28575" cap="flat" cmpd="sng" algn="ctr">
              <a:solidFill>
                <a:schemeClr val="tx2"/>
              </a:solidFill>
              <a:prstDash val="solid"/>
              <a:miter lim="800000"/>
              <a:headEnd type="none" w="med" len="med"/>
              <a:tailEnd type="triangle" w="lg" len="lg"/>
            </a:ln>
            <a:effectLst/>
          </p:spPr>
        </p:cxnSp>
        <p:sp>
          <p:nvSpPr>
            <p:cNvPr id="169" name="TextBox 168">
              <a:extLst>
                <a:ext uri="{FF2B5EF4-FFF2-40B4-BE49-F238E27FC236}">
                  <a16:creationId xmlns:a16="http://schemas.microsoft.com/office/drawing/2014/main" id="{D942D42D-7D6B-67AC-B8B6-ED68AD9208C8}"/>
                </a:ext>
              </a:extLst>
            </p:cNvPr>
            <p:cNvSpPr txBox="1"/>
            <p:nvPr/>
          </p:nvSpPr>
          <p:spPr>
            <a:xfrm>
              <a:off x="2383750" y="855718"/>
              <a:ext cx="6870345" cy="457200"/>
            </a:xfrm>
            <a:prstGeom prst="rect">
              <a:avLst/>
            </a:prstGeom>
            <a:noFill/>
            <a:ln>
              <a:noFill/>
            </a:ln>
          </p:spPr>
          <p:txBody>
            <a:bodyPr wrap="square" lIns="0" tIns="0" rIns="0" bIns="0" rtlCol="0">
              <a:noAutofit/>
            </a:bodyPr>
            <a:lstStyle/>
            <a:p>
              <a:pPr marL="0" marR="0" lvl="0" indent="0" algn="ctr" defTabSz="913852"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3F3F3F"/>
                  </a:solidFill>
                  <a:effectLst/>
                  <a:uLnTx/>
                  <a:uFillTx/>
                  <a:latin typeface="Metropolis"/>
                  <a:ea typeface="Avenir Book" charset="0"/>
                  <a:cs typeface="Arial" panose="020B0604020202020204" pitchFamily="34" charset="0"/>
                </a:rPr>
                <a:t>Operating Model Maturity</a:t>
              </a:r>
            </a:p>
          </p:txBody>
        </p:sp>
      </p:grpSp>
      <p:grpSp>
        <p:nvGrpSpPr>
          <p:cNvPr id="170" name="Group 169">
            <a:extLst>
              <a:ext uri="{FF2B5EF4-FFF2-40B4-BE49-F238E27FC236}">
                <a16:creationId xmlns:a16="http://schemas.microsoft.com/office/drawing/2014/main" id="{72E3EAFF-F275-BD3E-C137-DC3CB25DF8D0}"/>
              </a:ext>
            </a:extLst>
          </p:cNvPr>
          <p:cNvGrpSpPr/>
          <p:nvPr/>
        </p:nvGrpSpPr>
        <p:grpSpPr>
          <a:xfrm>
            <a:off x="1244107" y="5695905"/>
            <a:ext cx="9606828" cy="377968"/>
            <a:chOff x="1619797" y="1115140"/>
            <a:chExt cx="8686800" cy="548398"/>
          </a:xfrm>
        </p:grpSpPr>
        <p:cxnSp>
          <p:nvCxnSpPr>
            <p:cNvPr id="171" name="Straight Arrow Connector 170">
              <a:extLst>
                <a:ext uri="{FF2B5EF4-FFF2-40B4-BE49-F238E27FC236}">
                  <a16:creationId xmlns:a16="http://schemas.microsoft.com/office/drawing/2014/main" id="{B41A9F62-9A62-40C1-570C-BAD844C95432}"/>
                </a:ext>
              </a:extLst>
            </p:cNvPr>
            <p:cNvCxnSpPr/>
            <p:nvPr/>
          </p:nvCxnSpPr>
          <p:spPr>
            <a:xfrm flipV="1">
              <a:off x="1619797" y="1115140"/>
              <a:ext cx="8686800" cy="7789"/>
            </a:xfrm>
            <a:prstGeom prst="straightConnector1">
              <a:avLst/>
            </a:prstGeom>
            <a:noFill/>
            <a:ln w="28575" cap="flat" cmpd="sng" algn="ctr">
              <a:solidFill>
                <a:schemeClr val="tx2"/>
              </a:solidFill>
              <a:prstDash val="solid"/>
              <a:miter lim="800000"/>
              <a:headEnd type="none" w="med" len="med"/>
              <a:tailEnd type="triangle" w="lg" len="lg"/>
            </a:ln>
            <a:effectLst/>
          </p:spPr>
        </p:cxnSp>
        <p:sp>
          <p:nvSpPr>
            <p:cNvPr id="172" name="TextBox 171">
              <a:extLst>
                <a:ext uri="{FF2B5EF4-FFF2-40B4-BE49-F238E27FC236}">
                  <a16:creationId xmlns:a16="http://schemas.microsoft.com/office/drawing/2014/main" id="{DA851A5A-0772-1D53-4B40-10558BD5E9E6}"/>
                </a:ext>
              </a:extLst>
            </p:cNvPr>
            <p:cNvSpPr txBox="1"/>
            <p:nvPr/>
          </p:nvSpPr>
          <p:spPr>
            <a:xfrm>
              <a:off x="4799013" y="1206338"/>
              <a:ext cx="2362200" cy="457200"/>
            </a:xfrm>
            <a:prstGeom prst="rect">
              <a:avLst/>
            </a:prstGeom>
            <a:noFill/>
            <a:ln>
              <a:noFill/>
            </a:ln>
          </p:spPr>
          <p:txBody>
            <a:bodyPr wrap="square" lIns="0" tIns="0" rIns="0" bIns="0" rtlCol="0">
              <a:noAutofit/>
            </a:bodyPr>
            <a:lstStyle/>
            <a:p>
              <a:pPr marL="0" marR="0" lvl="0" indent="0" algn="ctr" defTabSz="913852" rtl="0" eaLnBrk="1" fontAlgn="auto" latinLnBrk="0" hangingPunct="1">
                <a:lnSpc>
                  <a:spcPct val="90000"/>
                </a:lnSpc>
                <a:spcBef>
                  <a:spcPts val="0"/>
                </a:spcBef>
                <a:spcAft>
                  <a:spcPts val="0"/>
                </a:spcAft>
                <a:buClrTx/>
                <a:buSzTx/>
                <a:buFontTx/>
                <a:buNone/>
                <a:tabLst/>
                <a:defRPr/>
              </a:pPr>
              <a:r>
                <a:rPr lang="en-US" kern="0">
                  <a:solidFill>
                    <a:srgbClr val="3F3F3F"/>
                  </a:solidFill>
                  <a:latin typeface="Metropolis"/>
                  <a:ea typeface="Avenir Book" charset="0"/>
                  <a:cs typeface="Arial" panose="020B0604020202020204" pitchFamily="34" charset="0"/>
                </a:rPr>
                <a:t>Sustainability Focus</a:t>
              </a:r>
              <a:endParaRPr kumimoji="0" lang="en-US" sz="1800" b="0" i="0" u="none" strike="noStrike" kern="0" cap="none" spc="0" normalizeH="0" baseline="0" noProof="0">
                <a:ln>
                  <a:noFill/>
                </a:ln>
                <a:solidFill>
                  <a:srgbClr val="3F3F3F"/>
                </a:solidFill>
                <a:effectLst/>
                <a:uLnTx/>
                <a:uFillTx/>
                <a:latin typeface="Metropolis"/>
                <a:ea typeface="Avenir Book" charset="0"/>
                <a:cs typeface="Arial" panose="020B0604020202020204" pitchFamily="34" charset="0"/>
              </a:endParaRPr>
            </a:p>
          </p:txBody>
        </p:sp>
      </p:grpSp>
      <p:grpSp>
        <p:nvGrpSpPr>
          <p:cNvPr id="179" name="Group 178">
            <a:extLst>
              <a:ext uri="{FF2B5EF4-FFF2-40B4-BE49-F238E27FC236}">
                <a16:creationId xmlns:a16="http://schemas.microsoft.com/office/drawing/2014/main" id="{38D48973-C44F-0BB6-A3AD-46FF3AB25538}"/>
              </a:ext>
            </a:extLst>
          </p:cNvPr>
          <p:cNvGrpSpPr/>
          <p:nvPr/>
        </p:nvGrpSpPr>
        <p:grpSpPr>
          <a:xfrm>
            <a:off x="1287881" y="1093984"/>
            <a:ext cx="2674233" cy="4296224"/>
            <a:chOff x="1287881" y="1093984"/>
            <a:chExt cx="2674233" cy="4296224"/>
          </a:xfrm>
        </p:grpSpPr>
        <p:grpSp>
          <p:nvGrpSpPr>
            <p:cNvPr id="102" name="Group 101">
              <a:extLst>
                <a:ext uri="{FF2B5EF4-FFF2-40B4-BE49-F238E27FC236}">
                  <a16:creationId xmlns:a16="http://schemas.microsoft.com/office/drawing/2014/main" id="{65D97D1E-51DE-455A-82FD-16CA2BFBD993}"/>
                </a:ext>
              </a:extLst>
            </p:cNvPr>
            <p:cNvGrpSpPr/>
            <p:nvPr/>
          </p:nvGrpSpPr>
          <p:grpSpPr>
            <a:xfrm>
              <a:off x="1287881" y="1093984"/>
              <a:ext cx="2674233" cy="4296224"/>
              <a:chOff x="1204493" y="1066800"/>
              <a:chExt cx="2674930" cy="4297343"/>
            </a:xfrm>
          </p:grpSpPr>
          <p:sp>
            <p:nvSpPr>
              <p:cNvPr id="107" name="Rectangle 106">
                <a:extLst>
                  <a:ext uri="{FF2B5EF4-FFF2-40B4-BE49-F238E27FC236}">
                    <a16:creationId xmlns:a16="http://schemas.microsoft.com/office/drawing/2014/main" id="{B199BC9E-540C-4784-8C1A-FC84FF09D0F6}"/>
                  </a:ext>
                </a:extLst>
              </p:cNvPr>
              <p:cNvSpPr/>
              <p:nvPr/>
            </p:nvSpPr>
            <p:spPr>
              <a:xfrm>
                <a:off x="1204493" y="1066800"/>
                <a:ext cx="2674930" cy="4297343"/>
              </a:xfrm>
              <a:prstGeom prst="rect">
                <a:avLst/>
              </a:prstGeom>
              <a:solidFill>
                <a:srgbClr val="0091DA"/>
              </a:solidFill>
              <a:ln w="101600" cap="flat" cmpd="sng" algn="ctr">
                <a:noFill/>
                <a:prstDash val="solid"/>
              </a:ln>
              <a:effectLst/>
            </p:spPr>
            <p:txBody>
              <a:bodyPr rtlCol="0" anchor="t"/>
              <a:lstStyle/>
              <a:p>
                <a:pPr algn="ctr" defTabSz="914126">
                  <a:defRPr/>
                </a:pPr>
                <a:endParaRPr lang="en-US" sz="1799" kern="0">
                  <a:solidFill>
                    <a:prstClr val="white"/>
                  </a:solidFill>
                  <a:ea typeface="Avenir Book" charset="0"/>
                  <a:cs typeface="Arial" panose="020B0604020202020204" pitchFamily="34" charset="0"/>
                </a:endParaRPr>
              </a:p>
            </p:txBody>
          </p:sp>
          <p:sp>
            <p:nvSpPr>
              <p:cNvPr id="108" name="TextBox 107">
                <a:extLst>
                  <a:ext uri="{FF2B5EF4-FFF2-40B4-BE49-F238E27FC236}">
                    <a16:creationId xmlns:a16="http://schemas.microsoft.com/office/drawing/2014/main" id="{727E60C3-8AD6-46D8-BD21-39C753D43586}"/>
                  </a:ext>
                </a:extLst>
              </p:cNvPr>
              <p:cNvSpPr txBox="1"/>
              <p:nvPr/>
            </p:nvSpPr>
            <p:spPr>
              <a:xfrm>
                <a:off x="1347966" y="1145490"/>
                <a:ext cx="115283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defTabSz="825252" hangingPunct="0">
                  <a:lnSpc>
                    <a:spcPct val="90000"/>
                  </a:lnSpc>
                  <a:defRPr/>
                </a:pPr>
                <a:r>
                  <a:rPr lang="en-US" sz="2000" kern="0">
                    <a:solidFill>
                      <a:srgbClr val="FFFFFF"/>
                    </a:solidFill>
                    <a:ea typeface="Avenir Book" charset="0"/>
                    <a:cs typeface="Arial" panose="020B0604020202020204" pitchFamily="34" charset="0"/>
                    <a:sym typeface="Helvetica"/>
                  </a:rPr>
                  <a:t>Efficient</a:t>
                </a:r>
              </a:p>
              <a:p>
                <a:pPr defTabSz="825252" hangingPunct="0">
                  <a:lnSpc>
                    <a:spcPct val="90000"/>
                  </a:lnSpc>
                  <a:defRPr/>
                </a:pPr>
                <a:r>
                  <a:rPr lang="en-US" sz="2000" kern="0">
                    <a:solidFill>
                      <a:srgbClr val="FFFFFF"/>
                    </a:solidFill>
                    <a:ea typeface="Avenir Book" charset="0"/>
                    <a:cs typeface="Arial" panose="020B0604020202020204" pitchFamily="34" charset="0"/>
                    <a:sym typeface="Helvetica"/>
                  </a:rPr>
                  <a:t>Provider</a:t>
                </a:r>
              </a:p>
            </p:txBody>
          </p:sp>
          <p:cxnSp>
            <p:nvCxnSpPr>
              <p:cNvPr id="109" name="Straight Connector 108">
                <a:extLst>
                  <a:ext uri="{FF2B5EF4-FFF2-40B4-BE49-F238E27FC236}">
                    <a16:creationId xmlns:a16="http://schemas.microsoft.com/office/drawing/2014/main" id="{34E923C4-ECB2-4E2E-A4E5-DEEF7F0E420D}"/>
                  </a:ext>
                </a:extLst>
              </p:cNvPr>
              <p:cNvCxnSpPr/>
              <p:nvPr/>
            </p:nvCxnSpPr>
            <p:spPr>
              <a:xfrm>
                <a:off x="1205983" y="1857548"/>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grpSp>
          <p:nvGrpSpPr>
            <p:cNvPr id="13" name="Group 12" descr="vCloud Availability DR2C&#10;">
              <a:extLst>
                <a:ext uri="{FF2B5EF4-FFF2-40B4-BE49-F238E27FC236}">
                  <a16:creationId xmlns:a16="http://schemas.microsoft.com/office/drawing/2014/main" id="{CCAACB75-E308-25A5-8AD1-43A5E9396A32}"/>
                </a:ext>
              </a:extLst>
            </p:cNvPr>
            <p:cNvGrpSpPr/>
            <p:nvPr/>
          </p:nvGrpSpPr>
          <p:grpSpPr>
            <a:xfrm>
              <a:off x="3222600" y="1354730"/>
              <a:ext cx="581776" cy="683203"/>
              <a:chOff x="1895435" y="722232"/>
              <a:chExt cx="511261" cy="600394"/>
            </a:xfrm>
            <a:solidFill>
              <a:schemeClr val="bg1"/>
            </a:solidFill>
          </p:grpSpPr>
          <p:sp>
            <p:nvSpPr>
              <p:cNvPr id="14" name="Picture Placeholder 75">
                <a:extLst>
                  <a:ext uri="{FF2B5EF4-FFF2-40B4-BE49-F238E27FC236}">
                    <a16:creationId xmlns:a16="http://schemas.microsoft.com/office/drawing/2014/main" id="{FF50EEB5-219B-83C7-D3A2-E0BF2ED0EACD}"/>
                  </a:ext>
                </a:extLst>
              </p:cNvPr>
              <p:cNvSpPr/>
              <p:nvPr/>
            </p:nvSpPr>
            <p:spPr>
              <a:xfrm>
                <a:off x="1895435" y="722232"/>
                <a:ext cx="511261" cy="292133"/>
              </a:xfrm>
              <a:custGeom>
                <a:avLst/>
                <a:gdLst>
                  <a:gd name="connsiteX0" fmla="*/ 440526 w 511261"/>
                  <a:gd name="connsiteY0" fmla="*/ 109542 h 292133"/>
                  <a:gd name="connsiteX1" fmla="*/ 333008 w 511261"/>
                  <a:gd name="connsiteY1" fmla="*/ 0 h 292133"/>
                  <a:gd name="connsiteX2" fmla="*/ 330225 w 511261"/>
                  <a:gd name="connsiteY2" fmla="*/ 0 h 292133"/>
                  <a:gd name="connsiteX3" fmla="*/ 227956 w 511261"/>
                  <a:gd name="connsiteY3" fmla="*/ 74694 h 292133"/>
                  <a:gd name="connsiteX4" fmla="*/ 190008 w 511261"/>
                  <a:gd name="connsiteY4" fmla="*/ 65523 h 292133"/>
                  <a:gd name="connsiteX5" fmla="*/ 187542 w 511261"/>
                  <a:gd name="connsiteY5" fmla="*/ 65523 h 292133"/>
                  <a:gd name="connsiteX6" fmla="*/ 95266 w 511261"/>
                  <a:gd name="connsiteY6" fmla="*/ 140596 h 292133"/>
                  <a:gd name="connsiteX7" fmla="*/ 76798 w 511261"/>
                  <a:gd name="connsiteY7" fmla="*/ 137940 h 292133"/>
                  <a:gd name="connsiteX8" fmla="*/ 74964 w 511261"/>
                  <a:gd name="connsiteY8" fmla="*/ 137940 h 292133"/>
                  <a:gd name="connsiteX9" fmla="*/ 17 w 511261"/>
                  <a:gd name="connsiteY9" fmla="*/ 211431 h 292133"/>
                  <a:gd name="connsiteX10" fmla="*/ 78316 w 511261"/>
                  <a:gd name="connsiteY10" fmla="*/ 292133 h 292133"/>
                  <a:gd name="connsiteX11" fmla="*/ 87107 w 511261"/>
                  <a:gd name="connsiteY11" fmla="*/ 292133 h 292133"/>
                  <a:gd name="connsiteX12" fmla="*/ 141688 w 511261"/>
                  <a:gd name="connsiteY12" fmla="*/ 292133 h 292133"/>
                  <a:gd name="connsiteX13" fmla="*/ 141688 w 511261"/>
                  <a:gd name="connsiteY13" fmla="*/ 276322 h 292133"/>
                  <a:gd name="connsiteX14" fmla="*/ 87107 w 511261"/>
                  <a:gd name="connsiteY14" fmla="*/ 276322 h 292133"/>
                  <a:gd name="connsiteX15" fmla="*/ 78695 w 511261"/>
                  <a:gd name="connsiteY15" fmla="*/ 276322 h 292133"/>
                  <a:gd name="connsiteX16" fmla="*/ 15829 w 511261"/>
                  <a:gd name="connsiteY16" fmla="*/ 211811 h 292133"/>
                  <a:gd name="connsiteX17" fmla="*/ 74964 w 511261"/>
                  <a:gd name="connsiteY17" fmla="*/ 153751 h 292133"/>
                  <a:gd name="connsiteX18" fmla="*/ 76482 w 511261"/>
                  <a:gd name="connsiteY18" fmla="*/ 153751 h 292133"/>
                  <a:gd name="connsiteX19" fmla="*/ 91028 w 511261"/>
                  <a:gd name="connsiteY19" fmla="*/ 155838 h 292133"/>
                  <a:gd name="connsiteX20" fmla="*/ 107219 w 511261"/>
                  <a:gd name="connsiteY20" fmla="*/ 160265 h 292133"/>
                  <a:gd name="connsiteX21" fmla="*/ 110698 w 511261"/>
                  <a:gd name="connsiteY21" fmla="*/ 143885 h 292133"/>
                  <a:gd name="connsiteX22" fmla="*/ 187542 w 511261"/>
                  <a:gd name="connsiteY22" fmla="*/ 81271 h 292133"/>
                  <a:gd name="connsiteX23" fmla="*/ 189439 w 511261"/>
                  <a:gd name="connsiteY23" fmla="*/ 81271 h 292133"/>
                  <a:gd name="connsiteX24" fmla="*/ 221062 w 511261"/>
                  <a:gd name="connsiteY24" fmla="*/ 88861 h 292133"/>
                  <a:gd name="connsiteX25" fmla="*/ 236494 w 511261"/>
                  <a:gd name="connsiteY25" fmla="*/ 96324 h 292133"/>
                  <a:gd name="connsiteX26" fmla="*/ 242819 w 511261"/>
                  <a:gd name="connsiteY26" fmla="*/ 80322 h 292133"/>
                  <a:gd name="connsiteX27" fmla="*/ 330288 w 511261"/>
                  <a:gd name="connsiteY27" fmla="*/ 15748 h 292133"/>
                  <a:gd name="connsiteX28" fmla="*/ 332691 w 511261"/>
                  <a:gd name="connsiteY28" fmla="*/ 15748 h 292133"/>
                  <a:gd name="connsiteX29" fmla="*/ 424904 w 511261"/>
                  <a:gd name="connsiteY29" fmla="*/ 110617 h 292133"/>
                  <a:gd name="connsiteX30" fmla="*/ 426043 w 511261"/>
                  <a:gd name="connsiteY30" fmla="*/ 123709 h 292133"/>
                  <a:gd name="connsiteX31" fmla="*/ 439134 w 511261"/>
                  <a:gd name="connsiteY31" fmla="*/ 124974 h 292133"/>
                  <a:gd name="connsiteX32" fmla="*/ 495676 w 511261"/>
                  <a:gd name="connsiteY32" fmla="*/ 201502 h 292133"/>
                  <a:gd name="connsiteX33" fmla="*/ 433442 w 511261"/>
                  <a:gd name="connsiteY33" fmla="*/ 275057 h 292133"/>
                  <a:gd name="connsiteX34" fmla="*/ 422817 w 511261"/>
                  <a:gd name="connsiteY34" fmla="*/ 275057 h 292133"/>
                  <a:gd name="connsiteX35" fmla="*/ 340597 w 511261"/>
                  <a:gd name="connsiteY35" fmla="*/ 275057 h 292133"/>
                  <a:gd name="connsiteX36" fmla="*/ 340597 w 511261"/>
                  <a:gd name="connsiteY36" fmla="*/ 291501 h 292133"/>
                  <a:gd name="connsiteX37" fmla="*/ 422817 w 511261"/>
                  <a:gd name="connsiteY37" fmla="*/ 291501 h 292133"/>
                  <a:gd name="connsiteX38" fmla="*/ 433189 w 511261"/>
                  <a:gd name="connsiteY38" fmla="*/ 291501 h 292133"/>
                  <a:gd name="connsiteX39" fmla="*/ 511235 w 511261"/>
                  <a:gd name="connsiteY39" fmla="*/ 202450 h 292133"/>
                  <a:gd name="connsiteX40" fmla="*/ 440526 w 511261"/>
                  <a:gd name="connsiteY40" fmla="*/ 109542 h 29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1261" h="292133">
                    <a:moveTo>
                      <a:pt x="440526" y="109542"/>
                    </a:moveTo>
                    <a:cubicBezTo>
                      <a:pt x="435023" y="49079"/>
                      <a:pt x="389550" y="1391"/>
                      <a:pt x="333008" y="0"/>
                    </a:cubicBezTo>
                    <a:lnTo>
                      <a:pt x="330225" y="0"/>
                    </a:lnTo>
                    <a:cubicBezTo>
                      <a:pt x="284561" y="0"/>
                      <a:pt x="245032" y="30738"/>
                      <a:pt x="227956" y="74694"/>
                    </a:cubicBezTo>
                    <a:cubicBezTo>
                      <a:pt x="216111" y="68950"/>
                      <a:pt x="203169" y="65823"/>
                      <a:pt x="190008" y="65523"/>
                    </a:cubicBezTo>
                    <a:lnTo>
                      <a:pt x="187542" y="65523"/>
                    </a:lnTo>
                    <a:cubicBezTo>
                      <a:pt x="142897" y="65568"/>
                      <a:pt x="104392" y="96894"/>
                      <a:pt x="95266" y="140596"/>
                    </a:cubicBezTo>
                    <a:cubicBezTo>
                      <a:pt x="89246" y="138939"/>
                      <a:pt x="83041" y="138047"/>
                      <a:pt x="76798" y="137940"/>
                    </a:cubicBezTo>
                    <a:lnTo>
                      <a:pt x="74964" y="137940"/>
                    </a:lnTo>
                    <a:cubicBezTo>
                      <a:pt x="34189" y="138066"/>
                      <a:pt x="943" y="170666"/>
                      <a:pt x="17" y="211431"/>
                    </a:cubicBezTo>
                    <a:cubicBezTo>
                      <a:pt x="-931" y="252984"/>
                      <a:pt x="36953" y="290995"/>
                      <a:pt x="78316" y="292133"/>
                    </a:cubicBezTo>
                    <a:lnTo>
                      <a:pt x="87107" y="292133"/>
                    </a:lnTo>
                    <a:lnTo>
                      <a:pt x="141688" y="292133"/>
                    </a:lnTo>
                    <a:lnTo>
                      <a:pt x="141688" y="276322"/>
                    </a:lnTo>
                    <a:lnTo>
                      <a:pt x="87107" y="276322"/>
                    </a:lnTo>
                    <a:lnTo>
                      <a:pt x="78695" y="276322"/>
                    </a:lnTo>
                    <a:cubicBezTo>
                      <a:pt x="45618" y="275436"/>
                      <a:pt x="15070" y="244066"/>
                      <a:pt x="15829" y="211811"/>
                    </a:cubicBezTo>
                    <a:cubicBezTo>
                      <a:pt x="16680" y="179687"/>
                      <a:pt x="42829" y="154012"/>
                      <a:pt x="74964" y="153751"/>
                    </a:cubicBezTo>
                    <a:lnTo>
                      <a:pt x="76482" y="153751"/>
                    </a:lnTo>
                    <a:cubicBezTo>
                      <a:pt x="81398" y="153851"/>
                      <a:pt x="86283" y="154552"/>
                      <a:pt x="91028" y="155838"/>
                    </a:cubicBezTo>
                    <a:lnTo>
                      <a:pt x="107219" y="160265"/>
                    </a:lnTo>
                    <a:lnTo>
                      <a:pt x="110698" y="143885"/>
                    </a:lnTo>
                    <a:cubicBezTo>
                      <a:pt x="118423" y="107553"/>
                      <a:pt x="150399" y="81499"/>
                      <a:pt x="187542" y="81271"/>
                    </a:cubicBezTo>
                    <a:lnTo>
                      <a:pt x="189439" y="81271"/>
                    </a:lnTo>
                    <a:cubicBezTo>
                      <a:pt x="200403" y="81500"/>
                      <a:pt x="211189" y="84089"/>
                      <a:pt x="221062" y="88861"/>
                    </a:cubicBezTo>
                    <a:lnTo>
                      <a:pt x="236494" y="96324"/>
                    </a:lnTo>
                    <a:lnTo>
                      <a:pt x="242819" y="80322"/>
                    </a:lnTo>
                    <a:cubicBezTo>
                      <a:pt x="257998" y="41110"/>
                      <a:pt x="292340" y="15748"/>
                      <a:pt x="330288" y="15748"/>
                    </a:cubicBezTo>
                    <a:lnTo>
                      <a:pt x="332691" y="15748"/>
                    </a:lnTo>
                    <a:cubicBezTo>
                      <a:pt x="380379" y="16887"/>
                      <a:pt x="420034" y="57807"/>
                      <a:pt x="424904" y="110617"/>
                    </a:cubicBezTo>
                    <a:lnTo>
                      <a:pt x="426043" y="123709"/>
                    </a:lnTo>
                    <a:lnTo>
                      <a:pt x="439134" y="124974"/>
                    </a:lnTo>
                    <a:cubicBezTo>
                      <a:pt x="471833" y="128073"/>
                      <a:pt x="496688" y="161657"/>
                      <a:pt x="495676" y="201502"/>
                    </a:cubicBezTo>
                    <a:cubicBezTo>
                      <a:pt x="494664" y="241347"/>
                      <a:pt x="466899" y="275057"/>
                      <a:pt x="433442" y="275057"/>
                    </a:cubicBezTo>
                    <a:lnTo>
                      <a:pt x="422817" y="275057"/>
                    </a:lnTo>
                    <a:lnTo>
                      <a:pt x="340597" y="275057"/>
                    </a:lnTo>
                    <a:lnTo>
                      <a:pt x="340597" y="291501"/>
                    </a:lnTo>
                    <a:lnTo>
                      <a:pt x="422817" y="291501"/>
                    </a:lnTo>
                    <a:lnTo>
                      <a:pt x="433189" y="291501"/>
                    </a:lnTo>
                    <a:cubicBezTo>
                      <a:pt x="475248" y="291501"/>
                      <a:pt x="510160" y="251846"/>
                      <a:pt x="511235" y="202450"/>
                    </a:cubicBezTo>
                    <a:cubicBezTo>
                      <a:pt x="512310" y="153055"/>
                      <a:pt x="481003" y="113400"/>
                      <a:pt x="440526" y="109542"/>
                    </a:cubicBezTo>
                    <a:close/>
                  </a:path>
                </a:pathLst>
              </a:custGeom>
              <a:grpFill/>
              <a:ln w="6271" cap="flat">
                <a:noFill/>
                <a:prstDash val="solid"/>
                <a:miter/>
              </a:ln>
            </p:spPr>
            <p:txBody>
              <a:bodyPr rtlCol="0" anchor="ctr"/>
              <a:lstStyle/>
              <a:p>
                <a:endParaRPr lang="en-US"/>
              </a:p>
            </p:txBody>
          </p:sp>
          <p:sp>
            <p:nvSpPr>
              <p:cNvPr id="15" name="Picture Placeholder 75">
                <a:extLst>
                  <a:ext uri="{FF2B5EF4-FFF2-40B4-BE49-F238E27FC236}">
                    <a16:creationId xmlns:a16="http://schemas.microsoft.com/office/drawing/2014/main" id="{9C743CC9-B654-F342-AEA2-95077A2F24B4}"/>
                  </a:ext>
                </a:extLst>
              </p:cNvPr>
              <p:cNvSpPr/>
              <p:nvPr/>
            </p:nvSpPr>
            <p:spPr>
              <a:xfrm>
                <a:off x="2019857" y="1058574"/>
                <a:ext cx="115234" cy="264052"/>
              </a:xfrm>
              <a:custGeom>
                <a:avLst/>
                <a:gdLst>
                  <a:gd name="connsiteX0" fmla="*/ 15812 w 115234"/>
                  <a:gd name="connsiteY0" fmla="*/ 264052 h 264052"/>
                  <a:gd name="connsiteX1" fmla="*/ 0 w 115234"/>
                  <a:gd name="connsiteY1" fmla="*/ 264052 h 264052"/>
                  <a:gd name="connsiteX2" fmla="*/ 0 w 115234"/>
                  <a:gd name="connsiteY2" fmla="*/ 0 h 264052"/>
                  <a:gd name="connsiteX3" fmla="*/ 115234 w 115234"/>
                  <a:gd name="connsiteY3" fmla="*/ 0 h 264052"/>
                  <a:gd name="connsiteX4" fmla="*/ 115234 w 115234"/>
                  <a:gd name="connsiteY4" fmla="*/ 89746 h 264052"/>
                  <a:gd name="connsiteX5" fmla="*/ 99423 w 115234"/>
                  <a:gd name="connsiteY5" fmla="*/ 89746 h 264052"/>
                  <a:gd name="connsiteX6" fmla="*/ 99423 w 115234"/>
                  <a:gd name="connsiteY6" fmla="*/ 15812 h 264052"/>
                  <a:gd name="connsiteX7" fmla="*/ 15812 w 115234"/>
                  <a:gd name="connsiteY7" fmla="*/ 15812 h 264052"/>
                  <a:gd name="connsiteX8" fmla="*/ 15812 w 115234"/>
                  <a:gd name="connsiteY8" fmla="*/ 264052 h 26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234" h="264052">
                    <a:moveTo>
                      <a:pt x="15812" y="264052"/>
                    </a:moveTo>
                    <a:lnTo>
                      <a:pt x="0" y="264052"/>
                    </a:lnTo>
                    <a:lnTo>
                      <a:pt x="0" y="0"/>
                    </a:lnTo>
                    <a:lnTo>
                      <a:pt x="115234" y="0"/>
                    </a:lnTo>
                    <a:lnTo>
                      <a:pt x="115234" y="89746"/>
                    </a:lnTo>
                    <a:lnTo>
                      <a:pt x="99423" y="89746"/>
                    </a:lnTo>
                    <a:lnTo>
                      <a:pt x="99423" y="15812"/>
                    </a:lnTo>
                    <a:lnTo>
                      <a:pt x="15812" y="15812"/>
                    </a:lnTo>
                    <a:lnTo>
                      <a:pt x="15812" y="264052"/>
                    </a:lnTo>
                    <a:close/>
                  </a:path>
                </a:pathLst>
              </a:custGeom>
              <a:grpFill/>
              <a:ln w="6271" cap="flat">
                <a:noFill/>
                <a:prstDash val="solid"/>
                <a:miter/>
              </a:ln>
            </p:spPr>
            <p:txBody>
              <a:bodyPr rtlCol="0" anchor="ctr"/>
              <a:lstStyle/>
              <a:p>
                <a:endParaRPr lang="en-US"/>
              </a:p>
            </p:txBody>
          </p:sp>
          <p:sp>
            <p:nvSpPr>
              <p:cNvPr id="16" name="Picture Placeholder 75">
                <a:extLst>
                  <a:ext uri="{FF2B5EF4-FFF2-40B4-BE49-F238E27FC236}">
                    <a16:creationId xmlns:a16="http://schemas.microsoft.com/office/drawing/2014/main" id="{FF357A79-D6CF-D06B-9B54-8C385B7A6CF7}"/>
                  </a:ext>
                </a:extLst>
              </p:cNvPr>
              <p:cNvSpPr/>
              <p:nvPr/>
            </p:nvSpPr>
            <p:spPr>
              <a:xfrm>
                <a:off x="2118837" y="1174631"/>
                <a:ext cx="122381" cy="147995"/>
              </a:xfrm>
              <a:custGeom>
                <a:avLst/>
                <a:gdLst>
                  <a:gd name="connsiteX0" fmla="*/ 122381 w 122381"/>
                  <a:gd name="connsiteY0" fmla="*/ 147996 h 147995"/>
                  <a:gd name="connsiteX1" fmla="*/ 106570 w 122381"/>
                  <a:gd name="connsiteY1" fmla="*/ 147996 h 147995"/>
                  <a:gd name="connsiteX2" fmla="*/ 106570 w 122381"/>
                  <a:gd name="connsiteY2" fmla="*/ 15812 h 147995"/>
                  <a:gd name="connsiteX3" fmla="*/ 15812 w 122381"/>
                  <a:gd name="connsiteY3" fmla="*/ 15812 h 147995"/>
                  <a:gd name="connsiteX4" fmla="*/ 15812 w 122381"/>
                  <a:gd name="connsiteY4" fmla="*/ 147996 h 147995"/>
                  <a:gd name="connsiteX5" fmla="*/ 0 w 122381"/>
                  <a:gd name="connsiteY5" fmla="*/ 147996 h 147995"/>
                  <a:gd name="connsiteX6" fmla="*/ 0 w 122381"/>
                  <a:gd name="connsiteY6" fmla="*/ 0 h 147995"/>
                  <a:gd name="connsiteX7" fmla="*/ 122381 w 122381"/>
                  <a:gd name="connsiteY7" fmla="*/ 0 h 147995"/>
                  <a:gd name="connsiteX8" fmla="*/ 122381 w 122381"/>
                  <a:gd name="connsiteY8" fmla="*/ 147996 h 14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81" h="147995">
                    <a:moveTo>
                      <a:pt x="122381" y="147996"/>
                    </a:moveTo>
                    <a:lnTo>
                      <a:pt x="106570" y="147996"/>
                    </a:lnTo>
                    <a:lnTo>
                      <a:pt x="106570" y="15812"/>
                    </a:lnTo>
                    <a:lnTo>
                      <a:pt x="15812" y="15812"/>
                    </a:lnTo>
                    <a:lnTo>
                      <a:pt x="15812" y="147996"/>
                    </a:lnTo>
                    <a:lnTo>
                      <a:pt x="0" y="147996"/>
                    </a:lnTo>
                    <a:lnTo>
                      <a:pt x="0" y="0"/>
                    </a:lnTo>
                    <a:lnTo>
                      <a:pt x="122381" y="0"/>
                    </a:lnTo>
                    <a:lnTo>
                      <a:pt x="122381" y="147996"/>
                    </a:lnTo>
                    <a:close/>
                  </a:path>
                </a:pathLst>
              </a:custGeom>
              <a:grpFill/>
              <a:ln w="6271" cap="flat">
                <a:noFill/>
                <a:prstDash val="solid"/>
                <a:miter/>
              </a:ln>
            </p:spPr>
            <p:txBody>
              <a:bodyPr rtlCol="0" anchor="ctr"/>
              <a:lstStyle/>
              <a:p>
                <a:endParaRPr lang="en-US"/>
              </a:p>
            </p:txBody>
          </p:sp>
          <p:sp>
            <p:nvSpPr>
              <p:cNvPr id="17" name="Picture Placeholder 75">
                <a:extLst>
                  <a:ext uri="{FF2B5EF4-FFF2-40B4-BE49-F238E27FC236}">
                    <a16:creationId xmlns:a16="http://schemas.microsoft.com/office/drawing/2014/main" id="{E8C0D2CF-95CC-2D6E-F7F3-0FCF44986EE3}"/>
                  </a:ext>
                </a:extLst>
              </p:cNvPr>
              <p:cNvSpPr/>
              <p:nvPr/>
            </p:nvSpPr>
            <p:spPr>
              <a:xfrm>
                <a:off x="2059702"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18" name="Picture Placeholder 75">
                <a:extLst>
                  <a:ext uri="{FF2B5EF4-FFF2-40B4-BE49-F238E27FC236}">
                    <a16:creationId xmlns:a16="http://schemas.microsoft.com/office/drawing/2014/main" id="{10FF7480-3A9F-0E33-6D58-897B6EB82BF7}"/>
                  </a:ext>
                </a:extLst>
              </p:cNvPr>
              <p:cNvSpPr/>
              <p:nvPr/>
            </p:nvSpPr>
            <p:spPr>
              <a:xfrm>
                <a:off x="2088100"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19" name="Picture Placeholder 75">
                <a:extLst>
                  <a:ext uri="{FF2B5EF4-FFF2-40B4-BE49-F238E27FC236}">
                    <a16:creationId xmlns:a16="http://schemas.microsoft.com/office/drawing/2014/main" id="{6D1A3E9D-DD29-3200-5C0C-59DE21572793}"/>
                  </a:ext>
                </a:extLst>
              </p:cNvPr>
              <p:cNvSpPr/>
              <p:nvPr/>
            </p:nvSpPr>
            <p:spPr>
              <a:xfrm>
                <a:off x="2059702"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0" name="Picture Placeholder 75">
                <a:extLst>
                  <a:ext uri="{FF2B5EF4-FFF2-40B4-BE49-F238E27FC236}">
                    <a16:creationId xmlns:a16="http://schemas.microsoft.com/office/drawing/2014/main" id="{2215B994-8942-915A-75BB-C08813B65B84}"/>
                  </a:ext>
                </a:extLst>
              </p:cNvPr>
              <p:cNvSpPr/>
              <p:nvPr/>
            </p:nvSpPr>
            <p:spPr>
              <a:xfrm>
                <a:off x="2088100"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1" name="Picture Placeholder 75">
                <a:extLst>
                  <a:ext uri="{FF2B5EF4-FFF2-40B4-BE49-F238E27FC236}">
                    <a16:creationId xmlns:a16="http://schemas.microsoft.com/office/drawing/2014/main" id="{63DA9B20-40D9-6215-FC46-375929084973}"/>
                  </a:ext>
                </a:extLst>
              </p:cNvPr>
              <p:cNvSpPr/>
              <p:nvPr/>
            </p:nvSpPr>
            <p:spPr>
              <a:xfrm>
                <a:off x="2059702"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2" name="Picture Placeholder 75">
                <a:extLst>
                  <a:ext uri="{FF2B5EF4-FFF2-40B4-BE49-F238E27FC236}">
                    <a16:creationId xmlns:a16="http://schemas.microsoft.com/office/drawing/2014/main" id="{5DAD5349-B1E6-7788-E3A5-B51CFC8D23D8}"/>
                  </a:ext>
                </a:extLst>
              </p:cNvPr>
              <p:cNvSpPr/>
              <p:nvPr/>
            </p:nvSpPr>
            <p:spPr>
              <a:xfrm>
                <a:off x="2088100"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3" name="Picture Placeholder 75">
                <a:extLst>
                  <a:ext uri="{FF2B5EF4-FFF2-40B4-BE49-F238E27FC236}">
                    <a16:creationId xmlns:a16="http://schemas.microsoft.com/office/drawing/2014/main" id="{D1F039B2-0E3E-7CB3-8B45-4F46E4AA4158}"/>
                  </a:ext>
                </a:extLst>
              </p:cNvPr>
              <p:cNvSpPr/>
              <p:nvPr/>
            </p:nvSpPr>
            <p:spPr>
              <a:xfrm>
                <a:off x="2059702"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4" name="Picture Placeholder 75">
                <a:extLst>
                  <a:ext uri="{FF2B5EF4-FFF2-40B4-BE49-F238E27FC236}">
                    <a16:creationId xmlns:a16="http://schemas.microsoft.com/office/drawing/2014/main" id="{D32E987C-BE51-FB87-2AFD-75D5DB674593}"/>
                  </a:ext>
                </a:extLst>
              </p:cNvPr>
              <p:cNvSpPr/>
              <p:nvPr/>
            </p:nvSpPr>
            <p:spPr>
              <a:xfrm>
                <a:off x="2088100"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5" name="Picture Placeholder 75">
                <a:extLst>
                  <a:ext uri="{FF2B5EF4-FFF2-40B4-BE49-F238E27FC236}">
                    <a16:creationId xmlns:a16="http://schemas.microsoft.com/office/drawing/2014/main" id="{DF61EE35-E090-CE86-BB04-12D10F929EAB}"/>
                  </a:ext>
                </a:extLst>
              </p:cNvPr>
              <p:cNvSpPr/>
              <p:nvPr/>
            </p:nvSpPr>
            <p:spPr>
              <a:xfrm>
                <a:off x="2059702"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6" name="Picture Placeholder 75">
                <a:extLst>
                  <a:ext uri="{FF2B5EF4-FFF2-40B4-BE49-F238E27FC236}">
                    <a16:creationId xmlns:a16="http://schemas.microsoft.com/office/drawing/2014/main" id="{F4E038F6-CBCE-E952-8BF2-F1BFEEFBDEC1}"/>
                  </a:ext>
                </a:extLst>
              </p:cNvPr>
              <p:cNvSpPr/>
              <p:nvPr/>
            </p:nvSpPr>
            <p:spPr>
              <a:xfrm>
                <a:off x="2088100"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7" name="Picture Placeholder 75">
                <a:extLst>
                  <a:ext uri="{FF2B5EF4-FFF2-40B4-BE49-F238E27FC236}">
                    <a16:creationId xmlns:a16="http://schemas.microsoft.com/office/drawing/2014/main" id="{7208CBA3-D117-2B9A-7D9E-B4733097F5E3}"/>
                  </a:ext>
                </a:extLst>
              </p:cNvPr>
              <p:cNvSpPr/>
              <p:nvPr/>
            </p:nvSpPr>
            <p:spPr>
              <a:xfrm>
                <a:off x="2059702"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8" name="Picture Placeholder 75">
                <a:extLst>
                  <a:ext uri="{FF2B5EF4-FFF2-40B4-BE49-F238E27FC236}">
                    <a16:creationId xmlns:a16="http://schemas.microsoft.com/office/drawing/2014/main" id="{286B1465-4849-41FC-A64F-867BCF7D79E7}"/>
                  </a:ext>
                </a:extLst>
              </p:cNvPr>
              <p:cNvSpPr/>
              <p:nvPr/>
            </p:nvSpPr>
            <p:spPr>
              <a:xfrm>
                <a:off x="2088100"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9" name="Picture Placeholder 75">
                <a:extLst>
                  <a:ext uri="{FF2B5EF4-FFF2-40B4-BE49-F238E27FC236}">
                    <a16:creationId xmlns:a16="http://schemas.microsoft.com/office/drawing/2014/main" id="{2F510F17-2E1E-35D8-5D9F-0C7E049270E4}"/>
                  </a:ext>
                </a:extLst>
              </p:cNvPr>
              <p:cNvSpPr/>
              <p:nvPr/>
            </p:nvSpPr>
            <p:spPr>
              <a:xfrm>
                <a:off x="2059702"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0" name="Picture Placeholder 75">
                <a:extLst>
                  <a:ext uri="{FF2B5EF4-FFF2-40B4-BE49-F238E27FC236}">
                    <a16:creationId xmlns:a16="http://schemas.microsoft.com/office/drawing/2014/main" id="{29655592-FED0-EE41-D747-3BA5ABA97AF5}"/>
                  </a:ext>
                </a:extLst>
              </p:cNvPr>
              <p:cNvSpPr/>
              <p:nvPr/>
            </p:nvSpPr>
            <p:spPr>
              <a:xfrm>
                <a:off x="2088100"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1" name="Picture Placeholder 75">
                <a:extLst>
                  <a:ext uri="{FF2B5EF4-FFF2-40B4-BE49-F238E27FC236}">
                    <a16:creationId xmlns:a16="http://schemas.microsoft.com/office/drawing/2014/main" id="{52007E03-2733-33B4-EE97-811532DBFAD4}"/>
                  </a:ext>
                </a:extLst>
              </p:cNvPr>
              <p:cNvSpPr/>
              <p:nvPr/>
            </p:nvSpPr>
            <p:spPr>
              <a:xfrm>
                <a:off x="2059702"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2" name="Picture Placeholder 75">
                <a:extLst>
                  <a:ext uri="{FF2B5EF4-FFF2-40B4-BE49-F238E27FC236}">
                    <a16:creationId xmlns:a16="http://schemas.microsoft.com/office/drawing/2014/main" id="{B626588B-F399-C349-BD0E-AB3E3F2548F0}"/>
                  </a:ext>
                </a:extLst>
              </p:cNvPr>
              <p:cNvSpPr/>
              <p:nvPr/>
            </p:nvSpPr>
            <p:spPr>
              <a:xfrm>
                <a:off x="2088100"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3" name="Picture Placeholder 75">
                <a:extLst>
                  <a:ext uri="{FF2B5EF4-FFF2-40B4-BE49-F238E27FC236}">
                    <a16:creationId xmlns:a16="http://schemas.microsoft.com/office/drawing/2014/main" id="{E9148422-6458-2249-3202-329379A6C2F6}"/>
                  </a:ext>
                </a:extLst>
              </p:cNvPr>
              <p:cNvSpPr/>
              <p:nvPr/>
            </p:nvSpPr>
            <p:spPr>
              <a:xfrm>
                <a:off x="2151978" y="1214286"/>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endParaRPr lang="en-US"/>
              </a:p>
            </p:txBody>
          </p:sp>
          <p:sp>
            <p:nvSpPr>
              <p:cNvPr id="34" name="Picture Placeholder 75">
                <a:extLst>
                  <a:ext uri="{FF2B5EF4-FFF2-40B4-BE49-F238E27FC236}">
                    <a16:creationId xmlns:a16="http://schemas.microsoft.com/office/drawing/2014/main" id="{3C54B191-7A61-CDE8-D3C1-2DC1027E360A}"/>
                  </a:ext>
                </a:extLst>
              </p:cNvPr>
              <p:cNvSpPr/>
              <p:nvPr/>
            </p:nvSpPr>
            <p:spPr>
              <a:xfrm>
                <a:off x="2151978" y="1244771"/>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endParaRPr lang="en-US"/>
              </a:p>
            </p:txBody>
          </p:sp>
          <p:sp>
            <p:nvSpPr>
              <p:cNvPr id="35" name="Picture Placeholder 75">
                <a:extLst>
                  <a:ext uri="{FF2B5EF4-FFF2-40B4-BE49-F238E27FC236}">
                    <a16:creationId xmlns:a16="http://schemas.microsoft.com/office/drawing/2014/main" id="{0669824D-3953-B725-B61E-D3D6F313AD16}"/>
                  </a:ext>
                </a:extLst>
              </p:cNvPr>
              <p:cNvSpPr/>
              <p:nvPr/>
            </p:nvSpPr>
            <p:spPr>
              <a:xfrm>
                <a:off x="2151978" y="1275318"/>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endParaRPr lang="en-US"/>
              </a:p>
            </p:txBody>
          </p:sp>
          <p:sp>
            <p:nvSpPr>
              <p:cNvPr id="36" name="Picture Placeholder 75">
                <a:extLst>
                  <a:ext uri="{FF2B5EF4-FFF2-40B4-BE49-F238E27FC236}">
                    <a16:creationId xmlns:a16="http://schemas.microsoft.com/office/drawing/2014/main" id="{70E75727-158D-E9AA-8D6D-536C2E7550F4}"/>
                  </a:ext>
                </a:extLst>
              </p:cNvPr>
              <p:cNvSpPr/>
              <p:nvPr/>
            </p:nvSpPr>
            <p:spPr>
              <a:xfrm>
                <a:off x="2151978" y="1305803"/>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endParaRPr lang="en-US"/>
              </a:p>
            </p:txBody>
          </p:sp>
          <p:sp>
            <p:nvSpPr>
              <p:cNvPr id="37" name="Picture Placeholder 75">
                <a:extLst>
                  <a:ext uri="{FF2B5EF4-FFF2-40B4-BE49-F238E27FC236}">
                    <a16:creationId xmlns:a16="http://schemas.microsoft.com/office/drawing/2014/main" id="{D91E6AA2-26CF-BB27-8282-FAF85D0394D3}"/>
                  </a:ext>
                </a:extLst>
              </p:cNvPr>
              <p:cNvSpPr/>
              <p:nvPr/>
            </p:nvSpPr>
            <p:spPr>
              <a:xfrm>
                <a:off x="2042752" y="915828"/>
                <a:ext cx="59893" cy="120357"/>
              </a:xfrm>
              <a:custGeom>
                <a:avLst/>
                <a:gdLst>
                  <a:gd name="connsiteX0" fmla="*/ 29915 w 59893"/>
                  <a:gd name="connsiteY0" fmla="*/ 0 h 120357"/>
                  <a:gd name="connsiteX1" fmla="*/ 0 w 59893"/>
                  <a:gd name="connsiteY1" fmla="*/ 51925 h 120357"/>
                  <a:gd name="connsiteX2" fmla="*/ 22010 w 59893"/>
                  <a:gd name="connsiteY2" fmla="*/ 51925 h 120357"/>
                  <a:gd name="connsiteX3" fmla="*/ 22010 w 59893"/>
                  <a:gd name="connsiteY3" fmla="*/ 120357 h 120357"/>
                  <a:gd name="connsiteX4" fmla="*/ 37821 w 59893"/>
                  <a:gd name="connsiteY4" fmla="*/ 120357 h 120357"/>
                  <a:gd name="connsiteX5" fmla="*/ 37821 w 59893"/>
                  <a:gd name="connsiteY5" fmla="*/ 51925 h 120357"/>
                  <a:gd name="connsiteX6" fmla="*/ 59894 w 59893"/>
                  <a:gd name="connsiteY6" fmla="*/ 51925 h 120357"/>
                  <a:gd name="connsiteX7" fmla="*/ 29915 w 59893"/>
                  <a:gd name="connsiteY7" fmla="*/ 0 h 12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20357">
                    <a:moveTo>
                      <a:pt x="29915" y="0"/>
                    </a:moveTo>
                    <a:lnTo>
                      <a:pt x="0" y="51925"/>
                    </a:lnTo>
                    <a:lnTo>
                      <a:pt x="22010" y="51925"/>
                    </a:lnTo>
                    <a:lnTo>
                      <a:pt x="22010" y="120357"/>
                    </a:lnTo>
                    <a:lnTo>
                      <a:pt x="37821" y="120357"/>
                    </a:lnTo>
                    <a:lnTo>
                      <a:pt x="37821" y="51925"/>
                    </a:lnTo>
                    <a:lnTo>
                      <a:pt x="59894" y="51925"/>
                    </a:lnTo>
                    <a:lnTo>
                      <a:pt x="29915" y="0"/>
                    </a:lnTo>
                    <a:close/>
                  </a:path>
                </a:pathLst>
              </a:custGeom>
              <a:grpFill/>
              <a:ln w="6271" cap="flat">
                <a:noFill/>
                <a:prstDash val="solid"/>
                <a:miter/>
              </a:ln>
            </p:spPr>
            <p:txBody>
              <a:bodyPr rtlCol="0" anchor="ctr"/>
              <a:lstStyle/>
              <a:p>
                <a:endParaRPr lang="en-US"/>
              </a:p>
            </p:txBody>
          </p:sp>
          <p:sp>
            <p:nvSpPr>
              <p:cNvPr id="38" name="Picture Placeholder 75">
                <a:extLst>
                  <a:ext uri="{FF2B5EF4-FFF2-40B4-BE49-F238E27FC236}">
                    <a16:creationId xmlns:a16="http://schemas.microsoft.com/office/drawing/2014/main" id="{204DAB95-74E2-FBC0-601D-049EAD912FAF}"/>
                  </a:ext>
                </a:extLst>
              </p:cNvPr>
              <p:cNvSpPr/>
              <p:nvPr/>
            </p:nvSpPr>
            <p:spPr>
              <a:xfrm>
                <a:off x="2174810" y="915955"/>
                <a:ext cx="59893" cy="225345"/>
              </a:xfrm>
              <a:custGeom>
                <a:avLst/>
                <a:gdLst>
                  <a:gd name="connsiteX0" fmla="*/ 59894 w 59893"/>
                  <a:gd name="connsiteY0" fmla="*/ 51862 h 225345"/>
                  <a:gd name="connsiteX1" fmla="*/ 29979 w 59893"/>
                  <a:gd name="connsiteY1" fmla="*/ 0 h 225345"/>
                  <a:gd name="connsiteX2" fmla="*/ 0 w 59893"/>
                  <a:gd name="connsiteY2" fmla="*/ 51862 h 225345"/>
                  <a:gd name="connsiteX3" fmla="*/ 22073 w 59893"/>
                  <a:gd name="connsiteY3" fmla="*/ 51862 h 225345"/>
                  <a:gd name="connsiteX4" fmla="*/ 22073 w 59893"/>
                  <a:gd name="connsiteY4" fmla="*/ 225345 h 225345"/>
                  <a:gd name="connsiteX5" fmla="*/ 37884 w 59893"/>
                  <a:gd name="connsiteY5" fmla="*/ 225345 h 225345"/>
                  <a:gd name="connsiteX6" fmla="*/ 37884 w 59893"/>
                  <a:gd name="connsiteY6" fmla="*/ 51862 h 225345"/>
                  <a:gd name="connsiteX7" fmla="*/ 59894 w 59893"/>
                  <a:gd name="connsiteY7" fmla="*/ 51862 h 22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225345">
                    <a:moveTo>
                      <a:pt x="59894" y="51862"/>
                    </a:moveTo>
                    <a:lnTo>
                      <a:pt x="29979" y="0"/>
                    </a:lnTo>
                    <a:lnTo>
                      <a:pt x="0" y="51862"/>
                    </a:lnTo>
                    <a:lnTo>
                      <a:pt x="22073" y="51862"/>
                    </a:lnTo>
                    <a:lnTo>
                      <a:pt x="22073" y="225345"/>
                    </a:lnTo>
                    <a:lnTo>
                      <a:pt x="37884" y="225345"/>
                    </a:lnTo>
                    <a:lnTo>
                      <a:pt x="37884" y="51862"/>
                    </a:lnTo>
                    <a:lnTo>
                      <a:pt x="59894" y="51862"/>
                    </a:lnTo>
                    <a:close/>
                  </a:path>
                </a:pathLst>
              </a:custGeom>
              <a:grpFill/>
              <a:ln w="6271" cap="flat">
                <a:noFill/>
                <a:prstDash val="solid"/>
                <a:miter/>
              </a:ln>
            </p:spPr>
            <p:txBody>
              <a:bodyPr rtlCol="0" anchor="ctr"/>
              <a:lstStyle/>
              <a:p>
                <a:endParaRPr lang="en-US"/>
              </a:p>
            </p:txBody>
          </p:sp>
          <p:sp>
            <p:nvSpPr>
              <p:cNvPr id="39" name="Picture Placeholder 75">
                <a:extLst>
                  <a:ext uri="{FF2B5EF4-FFF2-40B4-BE49-F238E27FC236}">
                    <a16:creationId xmlns:a16="http://schemas.microsoft.com/office/drawing/2014/main" id="{50F2CE88-F3A3-779D-DB64-54B4190B4A43}"/>
                  </a:ext>
                </a:extLst>
              </p:cNvPr>
              <p:cNvSpPr/>
              <p:nvPr/>
            </p:nvSpPr>
            <p:spPr>
              <a:xfrm>
                <a:off x="2109540" y="868836"/>
                <a:ext cx="59893" cy="167348"/>
              </a:xfrm>
              <a:custGeom>
                <a:avLst/>
                <a:gdLst>
                  <a:gd name="connsiteX0" fmla="*/ 29789 w 59893"/>
                  <a:gd name="connsiteY0" fmla="*/ 0 h 167348"/>
                  <a:gd name="connsiteX1" fmla="*/ 0 w 59893"/>
                  <a:gd name="connsiteY1" fmla="*/ 51988 h 167348"/>
                  <a:gd name="connsiteX2" fmla="*/ 22073 w 59893"/>
                  <a:gd name="connsiteY2" fmla="*/ 51925 h 167348"/>
                  <a:gd name="connsiteX3" fmla="*/ 22452 w 59893"/>
                  <a:gd name="connsiteY3" fmla="*/ 167349 h 167348"/>
                  <a:gd name="connsiteX4" fmla="*/ 38264 w 59893"/>
                  <a:gd name="connsiteY4" fmla="*/ 167286 h 167348"/>
                  <a:gd name="connsiteX5" fmla="*/ 37884 w 59893"/>
                  <a:gd name="connsiteY5" fmla="*/ 51862 h 167348"/>
                  <a:gd name="connsiteX6" fmla="*/ 59894 w 59893"/>
                  <a:gd name="connsiteY6" fmla="*/ 51798 h 167348"/>
                  <a:gd name="connsiteX7" fmla="*/ 29789 w 59893"/>
                  <a:gd name="connsiteY7" fmla="*/ 0 h 1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67348">
                    <a:moveTo>
                      <a:pt x="29789" y="0"/>
                    </a:moveTo>
                    <a:lnTo>
                      <a:pt x="0" y="51988"/>
                    </a:lnTo>
                    <a:lnTo>
                      <a:pt x="22073" y="51925"/>
                    </a:lnTo>
                    <a:lnTo>
                      <a:pt x="22452" y="167349"/>
                    </a:lnTo>
                    <a:lnTo>
                      <a:pt x="38264" y="167286"/>
                    </a:lnTo>
                    <a:lnTo>
                      <a:pt x="37884" y="51862"/>
                    </a:lnTo>
                    <a:lnTo>
                      <a:pt x="59894" y="51798"/>
                    </a:lnTo>
                    <a:lnTo>
                      <a:pt x="29789" y="0"/>
                    </a:lnTo>
                    <a:close/>
                  </a:path>
                </a:pathLst>
              </a:custGeom>
              <a:grpFill/>
              <a:ln w="6271" cap="flat">
                <a:noFill/>
                <a:prstDash val="solid"/>
                <a:miter/>
              </a:ln>
            </p:spPr>
            <p:txBody>
              <a:bodyPr rtlCol="0" anchor="ctr"/>
              <a:lstStyle/>
              <a:p>
                <a:endParaRPr lang="en-US"/>
              </a:p>
            </p:txBody>
          </p:sp>
        </p:grpSp>
        <p:sp>
          <p:nvSpPr>
            <p:cNvPr id="173" name="Rectangle 172">
              <a:extLst>
                <a:ext uri="{FF2B5EF4-FFF2-40B4-BE49-F238E27FC236}">
                  <a16:creationId xmlns:a16="http://schemas.microsoft.com/office/drawing/2014/main" id="{F520A3D9-AEED-719C-DDC5-0A1378C5FF1D}"/>
                </a:ext>
              </a:extLst>
            </p:cNvPr>
            <p:cNvSpPr/>
            <p:nvPr/>
          </p:nvSpPr>
          <p:spPr>
            <a:xfrm>
              <a:off x="1328213" y="4340769"/>
              <a:ext cx="2520000" cy="684237"/>
            </a:xfrm>
            <a:prstGeom prst="rect">
              <a:avLst/>
            </a:prstGeom>
            <a:solidFill>
              <a:srgbClr val="0091DA"/>
            </a:solidFill>
            <a:ln w="19050" cap="flat" cmpd="sng">
              <a:noFill/>
              <a:miter lim="400000"/>
            </a:ln>
            <a:effectLst/>
            <a:sp3d/>
          </p:spPr>
          <p:txBody>
            <a:bodyPr rot="0" spcFirstLastPara="1" vertOverflow="overflow" horzOverflow="overflow" vert="horz" wrap="square" lIns="50774" tIns="50774" rIns="50774" bIns="50774" numCol="1" spcCol="38100" rtlCol="0" anchor="t">
              <a:spAutoFit/>
            </a:bodyPr>
            <a:lstStyle/>
            <a:p>
              <a:pPr marL="0" marR="0" lvl="0" indent="0" algn="ctr" defTabSz="825004" eaLnBrk="1" fontAlgn="auto" latinLnBrk="0" hangingPunct="0">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ea typeface="Avenir Book" charset="0"/>
                  <a:cs typeface="Arial" panose="020B0604020202020204" pitchFamily="34" charset="0"/>
                </a:rPr>
                <a:t>“Consolidate and Assess to better control the environmental impact“</a:t>
              </a:r>
            </a:p>
          </p:txBody>
        </p:sp>
        <p:sp>
          <p:nvSpPr>
            <p:cNvPr id="174" name="TextBox 173">
              <a:extLst>
                <a:ext uri="{FF2B5EF4-FFF2-40B4-BE49-F238E27FC236}">
                  <a16:creationId xmlns:a16="http://schemas.microsoft.com/office/drawing/2014/main" id="{42D09D77-EFB4-2620-6E30-B0323116E2F5}"/>
                </a:ext>
              </a:extLst>
            </p:cNvPr>
            <p:cNvSpPr txBox="1"/>
            <p:nvPr/>
          </p:nvSpPr>
          <p:spPr>
            <a:xfrm>
              <a:off x="1632495" y="3721273"/>
              <a:ext cx="1913949" cy="304641"/>
            </a:xfrm>
            <a:prstGeom prst="rect">
              <a:avLst/>
            </a:prstGeom>
            <a:noFill/>
          </p:spPr>
          <p:txBody>
            <a:bodyPr wrap="square" lIns="0" tIns="0" rIns="0" bIns="0" rtlCol="0">
              <a:noAutofit/>
            </a:bodyPr>
            <a:lstStyle/>
            <a:p>
              <a:pPr marL="0" marR="0" lvl="0" indent="0" algn="ctr" defTabSz="91385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ea typeface="Avenir Book" charset="0"/>
                  <a:cs typeface="Arial" panose="020B0604020202020204" pitchFamily="34" charset="0"/>
                </a:rPr>
                <a:t>Drive </a:t>
              </a:r>
            </a:p>
            <a:p>
              <a:pPr marL="0" marR="0" lvl="0" indent="0" algn="ctr" defTabSz="91385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ea typeface="Avenir Book" charset="0"/>
                  <a:cs typeface="Arial" panose="020B0604020202020204" pitchFamily="34" charset="0"/>
                </a:rPr>
                <a:t>Efficiencies</a:t>
              </a:r>
            </a:p>
          </p:txBody>
        </p:sp>
      </p:grpSp>
      <p:grpSp>
        <p:nvGrpSpPr>
          <p:cNvPr id="180" name="Group 179">
            <a:extLst>
              <a:ext uri="{FF2B5EF4-FFF2-40B4-BE49-F238E27FC236}">
                <a16:creationId xmlns:a16="http://schemas.microsoft.com/office/drawing/2014/main" id="{F8868F23-ADDF-2D91-1D80-D9BE7F1D620D}"/>
              </a:ext>
            </a:extLst>
          </p:cNvPr>
          <p:cNvGrpSpPr/>
          <p:nvPr/>
        </p:nvGrpSpPr>
        <p:grpSpPr>
          <a:xfrm>
            <a:off x="4754046" y="1093984"/>
            <a:ext cx="2674800" cy="4296224"/>
            <a:chOff x="4754046" y="1093984"/>
            <a:chExt cx="2674800" cy="4296224"/>
          </a:xfrm>
        </p:grpSpPr>
        <p:grpSp>
          <p:nvGrpSpPr>
            <p:cNvPr id="111" name="Group 110">
              <a:extLst>
                <a:ext uri="{FF2B5EF4-FFF2-40B4-BE49-F238E27FC236}">
                  <a16:creationId xmlns:a16="http://schemas.microsoft.com/office/drawing/2014/main" id="{95E275CF-3548-4189-8CE5-11E96030AE91}"/>
                </a:ext>
              </a:extLst>
            </p:cNvPr>
            <p:cNvGrpSpPr/>
            <p:nvPr/>
          </p:nvGrpSpPr>
          <p:grpSpPr>
            <a:xfrm>
              <a:off x="4754046" y="1093984"/>
              <a:ext cx="2674800" cy="4296224"/>
              <a:chOff x="4651131" y="1066799"/>
              <a:chExt cx="2721042" cy="4297343"/>
            </a:xfrm>
          </p:grpSpPr>
          <p:sp>
            <p:nvSpPr>
              <p:cNvPr id="116" name="Rectangle 115">
                <a:extLst>
                  <a:ext uri="{FF2B5EF4-FFF2-40B4-BE49-F238E27FC236}">
                    <a16:creationId xmlns:a16="http://schemas.microsoft.com/office/drawing/2014/main" id="{680A5577-9437-4C6F-B26D-C6FE3A70EF79}"/>
                  </a:ext>
                </a:extLst>
              </p:cNvPr>
              <p:cNvSpPr/>
              <p:nvPr/>
            </p:nvSpPr>
            <p:spPr>
              <a:xfrm>
                <a:off x="4651131" y="1066799"/>
                <a:ext cx="2721042"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117" name="TextBox 116">
                <a:extLst>
                  <a:ext uri="{FF2B5EF4-FFF2-40B4-BE49-F238E27FC236}">
                    <a16:creationId xmlns:a16="http://schemas.microsoft.com/office/drawing/2014/main" id="{5E178035-82E4-421B-A226-F1F77C970383}"/>
                  </a:ext>
                </a:extLst>
              </p:cNvPr>
              <p:cNvSpPr txBox="1"/>
              <p:nvPr/>
            </p:nvSpPr>
            <p:spPr>
              <a:xfrm>
                <a:off x="4776607" y="1145490"/>
                <a:ext cx="161601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Eco-friendly</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Partner</a:t>
                </a:r>
              </a:p>
            </p:txBody>
          </p:sp>
          <p:cxnSp>
            <p:nvCxnSpPr>
              <p:cNvPr id="118" name="Straight Connector 117">
                <a:extLst>
                  <a:ext uri="{FF2B5EF4-FFF2-40B4-BE49-F238E27FC236}">
                    <a16:creationId xmlns:a16="http://schemas.microsoft.com/office/drawing/2014/main" id="{F4477D3B-2A79-4AA8-ABA4-D5DA65730D2C}"/>
                  </a:ext>
                </a:extLst>
              </p:cNvPr>
              <p:cNvCxnSpPr/>
              <p:nvPr/>
            </p:nvCxnSpPr>
            <p:spPr>
              <a:xfrm>
                <a:off x="4654055" y="1851232"/>
                <a:ext cx="1464895" cy="0"/>
              </a:xfrm>
              <a:prstGeom prst="line">
                <a:avLst/>
              </a:prstGeom>
              <a:noFill/>
              <a:ln w="19050" cap="flat" cmpd="sng" algn="ctr">
                <a:solidFill>
                  <a:sysClr val="window" lastClr="FFFFFF"/>
                </a:solidFill>
                <a:prstDash val="solid"/>
                <a:miter lim="800000"/>
                <a:headEnd type="none" w="med" len="med"/>
                <a:tailEnd type="none" w="med" len="med"/>
              </a:ln>
              <a:effectLst/>
            </p:spPr>
          </p:cxnSp>
        </p:grpSp>
        <p:grpSp>
          <p:nvGrpSpPr>
            <p:cNvPr id="5" name="Picture Placeholder 74" descr="vCloud Availability C2C&#10;">
              <a:extLst>
                <a:ext uri="{FF2B5EF4-FFF2-40B4-BE49-F238E27FC236}">
                  <a16:creationId xmlns:a16="http://schemas.microsoft.com/office/drawing/2014/main" id="{417E19C1-1F4D-D235-E0AA-879A67E50D6D}"/>
                </a:ext>
              </a:extLst>
            </p:cNvPr>
            <p:cNvGrpSpPr/>
            <p:nvPr/>
          </p:nvGrpSpPr>
          <p:grpSpPr>
            <a:xfrm>
              <a:off x="6630047" y="1357034"/>
              <a:ext cx="683765" cy="670752"/>
              <a:chOff x="529255" y="721536"/>
              <a:chExt cx="600888" cy="589452"/>
            </a:xfrm>
            <a:solidFill>
              <a:schemeClr val="bg1"/>
            </a:solidFill>
          </p:grpSpPr>
          <p:sp>
            <p:nvSpPr>
              <p:cNvPr id="6" name="Picture Placeholder 74">
                <a:extLst>
                  <a:ext uri="{FF2B5EF4-FFF2-40B4-BE49-F238E27FC236}">
                    <a16:creationId xmlns:a16="http://schemas.microsoft.com/office/drawing/2014/main" id="{91737D0F-884A-B33C-014F-83FF3E0B7220}"/>
                  </a:ext>
                </a:extLst>
              </p:cNvPr>
              <p:cNvSpPr/>
              <p:nvPr/>
            </p:nvSpPr>
            <p:spPr>
              <a:xfrm>
                <a:off x="529255" y="721536"/>
                <a:ext cx="443405" cy="252983"/>
              </a:xfrm>
              <a:custGeom>
                <a:avLst/>
                <a:gdLst>
                  <a:gd name="connsiteX0" fmla="*/ 74639 w 443405"/>
                  <a:gd name="connsiteY0" fmla="*/ 237173 h 252983"/>
                  <a:gd name="connsiteX1" fmla="*/ 67682 w 443405"/>
                  <a:gd name="connsiteY1" fmla="*/ 237173 h 252983"/>
                  <a:gd name="connsiteX2" fmla="*/ 15188 w 443405"/>
                  <a:gd name="connsiteY2" fmla="*/ 183413 h 252983"/>
                  <a:gd name="connsiteX3" fmla="*/ 64520 w 443405"/>
                  <a:gd name="connsiteY3" fmla="*/ 135346 h 252983"/>
                  <a:gd name="connsiteX4" fmla="*/ 65785 w 443405"/>
                  <a:gd name="connsiteY4" fmla="*/ 135346 h 252983"/>
                  <a:gd name="connsiteX5" fmla="*/ 77802 w 443405"/>
                  <a:gd name="connsiteY5" fmla="*/ 137244 h 252983"/>
                  <a:gd name="connsiteX6" fmla="*/ 94246 w 443405"/>
                  <a:gd name="connsiteY6" fmla="*/ 141671 h 252983"/>
                  <a:gd name="connsiteX7" fmla="*/ 98040 w 443405"/>
                  <a:gd name="connsiteY7" fmla="*/ 125227 h 252983"/>
                  <a:gd name="connsiteX8" fmla="*/ 162551 w 443405"/>
                  <a:gd name="connsiteY8" fmla="*/ 72733 h 252983"/>
                  <a:gd name="connsiteX9" fmla="*/ 164449 w 443405"/>
                  <a:gd name="connsiteY9" fmla="*/ 72733 h 252983"/>
                  <a:gd name="connsiteX10" fmla="*/ 191012 w 443405"/>
                  <a:gd name="connsiteY10" fmla="*/ 79057 h 252983"/>
                  <a:gd name="connsiteX11" fmla="*/ 206191 w 443405"/>
                  <a:gd name="connsiteY11" fmla="*/ 86647 h 252983"/>
                  <a:gd name="connsiteX12" fmla="*/ 212516 w 443405"/>
                  <a:gd name="connsiteY12" fmla="*/ 70836 h 252983"/>
                  <a:gd name="connsiteX13" fmla="*/ 286513 w 443405"/>
                  <a:gd name="connsiteY13" fmla="*/ 16444 h 252983"/>
                  <a:gd name="connsiteX14" fmla="*/ 288411 w 443405"/>
                  <a:gd name="connsiteY14" fmla="*/ 16444 h 252983"/>
                  <a:gd name="connsiteX15" fmla="*/ 365571 w 443405"/>
                  <a:gd name="connsiteY15" fmla="*/ 96134 h 252983"/>
                  <a:gd name="connsiteX16" fmla="*/ 366836 w 443405"/>
                  <a:gd name="connsiteY16" fmla="*/ 109416 h 252983"/>
                  <a:gd name="connsiteX17" fmla="*/ 380117 w 443405"/>
                  <a:gd name="connsiteY17" fmla="*/ 110680 h 252983"/>
                  <a:gd name="connsiteX18" fmla="*/ 427552 w 443405"/>
                  <a:gd name="connsiteY18" fmla="*/ 175191 h 252983"/>
                  <a:gd name="connsiteX19" fmla="*/ 421860 w 443405"/>
                  <a:gd name="connsiteY19" fmla="*/ 201755 h 252983"/>
                  <a:gd name="connsiteX20" fmla="*/ 433244 w 443405"/>
                  <a:gd name="connsiteY20" fmla="*/ 215036 h 252983"/>
                  <a:gd name="connsiteX21" fmla="*/ 443363 w 443405"/>
                  <a:gd name="connsiteY21" fmla="*/ 175191 h 252983"/>
                  <a:gd name="connsiteX22" fmla="*/ 382015 w 443405"/>
                  <a:gd name="connsiteY22" fmla="*/ 94869 h 252983"/>
                  <a:gd name="connsiteX23" fmla="*/ 288411 w 443405"/>
                  <a:gd name="connsiteY23" fmla="*/ 0 h 252983"/>
                  <a:gd name="connsiteX24" fmla="*/ 285881 w 443405"/>
                  <a:gd name="connsiteY24" fmla="*/ 0 h 252983"/>
                  <a:gd name="connsiteX25" fmla="*/ 197337 w 443405"/>
                  <a:gd name="connsiteY25" fmla="*/ 64511 h 252983"/>
                  <a:gd name="connsiteX26" fmla="*/ 164449 w 443405"/>
                  <a:gd name="connsiteY26" fmla="*/ 56289 h 252983"/>
                  <a:gd name="connsiteX27" fmla="*/ 162551 w 443405"/>
                  <a:gd name="connsiteY27" fmla="*/ 56289 h 252983"/>
                  <a:gd name="connsiteX28" fmla="*/ 82861 w 443405"/>
                  <a:gd name="connsiteY28" fmla="*/ 121432 h 252983"/>
                  <a:gd name="connsiteX29" fmla="*/ 67050 w 443405"/>
                  <a:gd name="connsiteY29" fmla="*/ 118902 h 252983"/>
                  <a:gd name="connsiteX30" fmla="*/ 65152 w 443405"/>
                  <a:gd name="connsiteY30" fmla="*/ 118902 h 252983"/>
                  <a:gd name="connsiteX31" fmla="*/ 9 w 443405"/>
                  <a:gd name="connsiteY31" fmla="*/ 182781 h 252983"/>
                  <a:gd name="connsiteX32" fmla="*/ 67682 w 443405"/>
                  <a:gd name="connsiteY32" fmla="*/ 252984 h 252983"/>
                  <a:gd name="connsiteX33" fmla="*/ 75272 w 443405"/>
                  <a:gd name="connsiteY33" fmla="*/ 252984 h 252983"/>
                  <a:gd name="connsiteX34" fmla="*/ 172038 w 443405"/>
                  <a:gd name="connsiteY34" fmla="*/ 252984 h 252983"/>
                  <a:gd name="connsiteX35" fmla="*/ 178995 w 443405"/>
                  <a:gd name="connsiteY35" fmla="*/ 237173 h 252983"/>
                  <a:gd name="connsiteX36" fmla="*/ 74639 w 443405"/>
                  <a:gd name="connsiteY36" fmla="*/ 237173 h 2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3405" h="252983">
                    <a:moveTo>
                      <a:pt x="74639" y="237173"/>
                    </a:moveTo>
                    <a:cubicBezTo>
                      <a:pt x="70844" y="237173"/>
                      <a:pt x="68315" y="237173"/>
                      <a:pt x="67682" y="237173"/>
                    </a:cubicBezTo>
                    <a:cubicBezTo>
                      <a:pt x="39854" y="236540"/>
                      <a:pt x="14556" y="209977"/>
                      <a:pt x="15188" y="183413"/>
                    </a:cubicBezTo>
                    <a:cubicBezTo>
                      <a:pt x="15820" y="156850"/>
                      <a:pt x="37957" y="135346"/>
                      <a:pt x="64520" y="135346"/>
                    </a:cubicBezTo>
                    <a:lnTo>
                      <a:pt x="65785" y="135346"/>
                    </a:lnTo>
                    <a:cubicBezTo>
                      <a:pt x="70212" y="135346"/>
                      <a:pt x="74007" y="135979"/>
                      <a:pt x="77802" y="137244"/>
                    </a:cubicBezTo>
                    <a:lnTo>
                      <a:pt x="94246" y="141671"/>
                    </a:lnTo>
                    <a:lnTo>
                      <a:pt x="98040" y="125227"/>
                    </a:lnTo>
                    <a:cubicBezTo>
                      <a:pt x="104365" y="94869"/>
                      <a:pt x="131561" y="72733"/>
                      <a:pt x="162551" y="72733"/>
                    </a:cubicBezTo>
                    <a:cubicBezTo>
                      <a:pt x="163184" y="72733"/>
                      <a:pt x="163816" y="72733"/>
                      <a:pt x="164449" y="72733"/>
                    </a:cubicBezTo>
                    <a:cubicBezTo>
                      <a:pt x="173935" y="72733"/>
                      <a:pt x="182790" y="75263"/>
                      <a:pt x="191012" y="79057"/>
                    </a:cubicBezTo>
                    <a:lnTo>
                      <a:pt x="206191" y="86647"/>
                    </a:lnTo>
                    <a:lnTo>
                      <a:pt x="212516" y="70836"/>
                    </a:lnTo>
                    <a:cubicBezTo>
                      <a:pt x="225165" y="37315"/>
                      <a:pt x="254258" y="16444"/>
                      <a:pt x="286513" y="16444"/>
                    </a:cubicBezTo>
                    <a:cubicBezTo>
                      <a:pt x="287146" y="16444"/>
                      <a:pt x="287778" y="16444"/>
                      <a:pt x="288411" y="16444"/>
                    </a:cubicBezTo>
                    <a:cubicBezTo>
                      <a:pt x="327623" y="16444"/>
                      <a:pt x="361776" y="51229"/>
                      <a:pt x="365571" y="96134"/>
                    </a:cubicBezTo>
                    <a:lnTo>
                      <a:pt x="366836" y="109416"/>
                    </a:lnTo>
                    <a:lnTo>
                      <a:pt x="380117" y="110680"/>
                    </a:lnTo>
                    <a:cubicBezTo>
                      <a:pt x="407313" y="113210"/>
                      <a:pt x="428184" y="141671"/>
                      <a:pt x="427552" y="175191"/>
                    </a:cubicBezTo>
                    <a:cubicBezTo>
                      <a:pt x="427552" y="184678"/>
                      <a:pt x="425022" y="194165"/>
                      <a:pt x="421860" y="201755"/>
                    </a:cubicBezTo>
                    <a:cubicBezTo>
                      <a:pt x="425655" y="206182"/>
                      <a:pt x="429449" y="210609"/>
                      <a:pt x="433244" y="215036"/>
                    </a:cubicBezTo>
                    <a:cubicBezTo>
                      <a:pt x="439569" y="203652"/>
                      <a:pt x="443363" y="189738"/>
                      <a:pt x="443363" y="175191"/>
                    </a:cubicBezTo>
                    <a:cubicBezTo>
                      <a:pt x="444628" y="132817"/>
                      <a:pt x="417433" y="98031"/>
                      <a:pt x="382015" y="94869"/>
                    </a:cubicBezTo>
                    <a:cubicBezTo>
                      <a:pt x="376955" y="42375"/>
                      <a:pt x="337743" y="1265"/>
                      <a:pt x="288411" y="0"/>
                    </a:cubicBezTo>
                    <a:cubicBezTo>
                      <a:pt x="287778" y="0"/>
                      <a:pt x="286513" y="0"/>
                      <a:pt x="285881" y="0"/>
                    </a:cubicBezTo>
                    <a:cubicBezTo>
                      <a:pt x="246036" y="0"/>
                      <a:pt x="211883" y="26563"/>
                      <a:pt x="197337" y="64511"/>
                    </a:cubicBezTo>
                    <a:cubicBezTo>
                      <a:pt x="187217" y="59451"/>
                      <a:pt x="175833" y="56921"/>
                      <a:pt x="164449" y="56289"/>
                    </a:cubicBezTo>
                    <a:cubicBezTo>
                      <a:pt x="163816" y="56289"/>
                      <a:pt x="163184" y="56289"/>
                      <a:pt x="162551" y="56289"/>
                    </a:cubicBezTo>
                    <a:cubicBezTo>
                      <a:pt x="123339" y="56289"/>
                      <a:pt x="90451" y="84117"/>
                      <a:pt x="82861" y="121432"/>
                    </a:cubicBezTo>
                    <a:cubicBezTo>
                      <a:pt x="77802" y="120167"/>
                      <a:pt x="72109" y="119535"/>
                      <a:pt x="67050" y="118902"/>
                    </a:cubicBezTo>
                    <a:cubicBezTo>
                      <a:pt x="66417" y="118902"/>
                      <a:pt x="65785" y="118902"/>
                      <a:pt x="65152" y="118902"/>
                    </a:cubicBezTo>
                    <a:cubicBezTo>
                      <a:pt x="29735" y="118902"/>
                      <a:pt x="1274" y="147363"/>
                      <a:pt x="9" y="182781"/>
                    </a:cubicBezTo>
                    <a:cubicBezTo>
                      <a:pt x="-623" y="218831"/>
                      <a:pt x="32264" y="251719"/>
                      <a:pt x="67682" y="252984"/>
                    </a:cubicBezTo>
                    <a:cubicBezTo>
                      <a:pt x="68315" y="252984"/>
                      <a:pt x="71477" y="252984"/>
                      <a:pt x="75272" y="252984"/>
                    </a:cubicBezTo>
                    <a:cubicBezTo>
                      <a:pt x="91083" y="252984"/>
                      <a:pt x="129031" y="252984"/>
                      <a:pt x="172038" y="252984"/>
                    </a:cubicBezTo>
                    <a:cubicBezTo>
                      <a:pt x="173935" y="247292"/>
                      <a:pt x="176465" y="242232"/>
                      <a:pt x="178995" y="237173"/>
                    </a:cubicBezTo>
                    <a:cubicBezTo>
                      <a:pt x="132826" y="237173"/>
                      <a:pt x="91083" y="237173"/>
                      <a:pt x="74639" y="237173"/>
                    </a:cubicBezTo>
                    <a:close/>
                  </a:path>
                </a:pathLst>
              </a:custGeom>
              <a:grpFill/>
              <a:ln w="6271" cap="flat">
                <a:noFill/>
                <a:prstDash val="solid"/>
                <a:miter/>
              </a:ln>
            </p:spPr>
            <p:txBody>
              <a:bodyPr rtlCol="0" anchor="ctr"/>
              <a:lstStyle/>
              <a:p>
                <a:endParaRPr lang="en-US"/>
              </a:p>
            </p:txBody>
          </p:sp>
          <p:grpSp>
            <p:nvGrpSpPr>
              <p:cNvPr id="7" name="Picture Placeholder 74">
                <a:extLst>
                  <a:ext uri="{FF2B5EF4-FFF2-40B4-BE49-F238E27FC236}">
                    <a16:creationId xmlns:a16="http://schemas.microsoft.com/office/drawing/2014/main" id="{DCC6B80E-7C37-17DF-B573-DE91A4217001}"/>
                  </a:ext>
                </a:extLst>
              </p:cNvPr>
              <p:cNvGrpSpPr/>
              <p:nvPr/>
            </p:nvGrpSpPr>
            <p:grpSpPr>
              <a:xfrm>
                <a:off x="687370" y="899890"/>
                <a:ext cx="442773" cy="411099"/>
                <a:chOff x="687370" y="899890"/>
                <a:chExt cx="442773" cy="411099"/>
              </a:xfrm>
              <a:grpFill/>
            </p:grpSpPr>
            <p:sp>
              <p:nvSpPr>
                <p:cNvPr id="11" name="Picture Placeholder 74">
                  <a:extLst>
                    <a:ext uri="{FF2B5EF4-FFF2-40B4-BE49-F238E27FC236}">
                      <a16:creationId xmlns:a16="http://schemas.microsoft.com/office/drawing/2014/main" id="{A968791C-5596-AA16-60B6-81DB4A6BD662}"/>
                    </a:ext>
                  </a:extLst>
                </p:cNvPr>
                <p:cNvSpPr/>
                <p:nvPr/>
              </p:nvSpPr>
              <p:spPr>
                <a:xfrm>
                  <a:off x="687370" y="1058638"/>
                  <a:ext cx="442773" cy="252351"/>
                </a:xfrm>
                <a:custGeom>
                  <a:avLst/>
                  <a:gdLst>
                    <a:gd name="connsiteX0" fmla="*/ 381382 w 442773"/>
                    <a:gd name="connsiteY0" fmla="*/ 94869 h 252351"/>
                    <a:gd name="connsiteX1" fmla="*/ 288411 w 442773"/>
                    <a:gd name="connsiteY1" fmla="*/ 0 h 252351"/>
                    <a:gd name="connsiteX2" fmla="*/ 285881 w 442773"/>
                    <a:gd name="connsiteY2" fmla="*/ 0 h 252351"/>
                    <a:gd name="connsiteX3" fmla="*/ 268172 w 442773"/>
                    <a:gd name="connsiteY3" fmla="*/ 1897 h 252351"/>
                    <a:gd name="connsiteX4" fmla="*/ 154329 w 442773"/>
                    <a:gd name="connsiteY4" fmla="*/ 86647 h 252351"/>
                    <a:gd name="connsiteX5" fmla="*/ 108160 w 442773"/>
                    <a:gd name="connsiteY5" fmla="*/ 77160 h 252351"/>
                    <a:gd name="connsiteX6" fmla="*/ 82229 w 442773"/>
                    <a:gd name="connsiteY6" fmla="*/ 121432 h 252351"/>
                    <a:gd name="connsiteX7" fmla="*/ 66417 w 442773"/>
                    <a:gd name="connsiteY7" fmla="*/ 118903 h 252351"/>
                    <a:gd name="connsiteX8" fmla="*/ 64520 w 442773"/>
                    <a:gd name="connsiteY8" fmla="*/ 118903 h 252351"/>
                    <a:gd name="connsiteX9" fmla="*/ 9 w 442773"/>
                    <a:gd name="connsiteY9" fmla="*/ 182781 h 252351"/>
                    <a:gd name="connsiteX10" fmla="*/ 67682 w 442773"/>
                    <a:gd name="connsiteY10" fmla="*/ 252352 h 252351"/>
                    <a:gd name="connsiteX11" fmla="*/ 75272 w 442773"/>
                    <a:gd name="connsiteY11" fmla="*/ 252352 h 252351"/>
                    <a:gd name="connsiteX12" fmla="*/ 366203 w 442773"/>
                    <a:gd name="connsiteY12" fmla="*/ 251719 h 252351"/>
                    <a:gd name="connsiteX13" fmla="*/ 373793 w 442773"/>
                    <a:gd name="connsiteY13" fmla="*/ 251719 h 252351"/>
                    <a:gd name="connsiteX14" fmla="*/ 375058 w 442773"/>
                    <a:gd name="connsiteY14" fmla="*/ 251719 h 252351"/>
                    <a:gd name="connsiteX15" fmla="*/ 442731 w 442773"/>
                    <a:gd name="connsiteY15" fmla="*/ 174559 h 252351"/>
                    <a:gd name="connsiteX16" fmla="*/ 381382 w 442773"/>
                    <a:gd name="connsiteY16" fmla="*/ 94869 h 25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773" h="252351">
                      <a:moveTo>
                        <a:pt x="381382" y="94869"/>
                      </a:moveTo>
                      <a:cubicBezTo>
                        <a:pt x="376323" y="42375"/>
                        <a:pt x="337110" y="1265"/>
                        <a:pt x="288411" y="0"/>
                      </a:cubicBezTo>
                      <a:cubicBezTo>
                        <a:pt x="287778" y="0"/>
                        <a:pt x="287146" y="0"/>
                        <a:pt x="285881" y="0"/>
                      </a:cubicBezTo>
                      <a:cubicBezTo>
                        <a:pt x="279556" y="0"/>
                        <a:pt x="273864" y="632"/>
                        <a:pt x="268172" y="1897"/>
                      </a:cubicBezTo>
                      <a:cubicBezTo>
                        <a:pt x="253625" y="51229"/>
                        <a:pt x="208088" y="86647"/>
                        <a:pt x="154329" y="86647"/>
                      </a:cubicBezTo>
                      <a:cubicBezTo>
                        <a:pt x="137885" y="86647"/>
                        <a:pt x="122074" y="83485"/>
                        <a:pt x="108160" y="77160"/>
                      </a:cubicBezTo>
                      <a:cubicBezTo>
                        <a:pt x="95510" y="88544"/>
                        <a:pt x="86024" y="103723"/>
                        <a:pt x="82229" y="121432"/>
                      </a:cubicBezTo>
                      <a:cubicBezTo>
                        <a:pt x="77169" y="120167"/>
                        <a:pt x="71477" y="119535"/>
                        <a:pt x="66417" y="118903"/>
                      </a:cubicBezTo>
                      <a:cubicBezTo>
                        <a:pt x="65785" y="118903"/>
                        <a:pt x="65152" y="118903"/>
                        <a:pt x="64520" y="118903"/>
                      </a:cubicBezTo>
                      <a:cubicBezTo>
                        <a:pt x="29735" y="119535"/>
                        <a:pt x="1274" y="147363"/>
                        <a:pt x="9" y="182781"/>
                      </a:cubicBezTo>
                      <a:cubicBezTo>
                        <a:pt x="-623" y="218831"/>
                        <a:pt x="32264" y="251719"/>
                        <a:pt x="67682" y="252352"/>
                      </a:cubicBezTo>
                      <a:cubicBezTo>
                        <a:pt x="68315" y="252352"/>
                        <a:pt x="71477" y="252352"/>
                        <a:pt x="75272" y="252352"/>
                      </a:cubicBezTo>
                      <a:cubicBezTo>
                        <a:pt x="118279" y="252352"/>
                        <a:pt x="323196" y="251719"/>
                        <a:pt x="366203" y="251719"/>
                      </a:cubicBezTo>
                      <a:cubicBezTo>
                        <a:pt x="369998" y="251719"/>
                        <a:pt x="372528" y="251719"/>
                        <a:pt x="373793" y="251719"/>
                      </a:cubicBezTo>
                      <a:cubicBezTo>
                        <a:pt x="374425" y="251719"/>
                        <a:pt x="375058" y="251719"/>
                        <a:pt x="375058" y="251719"/>
                      </a:cubicBezTo>
                      <a:cubicBezTo>
                        <a:pt x="411740" y="251719"/>
                        <a:pt x="441466" y="217566"/>
                        <a:pt x="442731" y="174559"/>
                      </a:cubicBezTo>
                      <a:cubicBezTo>
                        <a:pt x="443996" y="132817"/>
                        <a:pt x="416800" y="98031"/>
                        <a:pt x="381382" y="94869"/>
                      </a:cubicBezTo>
                      <a:close/>
                    </a:path>
                  </a:pathLst>
                </a:custGeom>
                <a:grpFill/>
                <a:ln w="6271" cap="flat">
                  <a:noFill/>
                  <a:prstDash val="solid"/>
                  <a:miter/>
                </a:ln>
              </p:spPr>
              <p:txBody>
                <a:bodyPr rtlCol="0" anchor="ctr"/>
                <a:lstStyle/>
                <a:p>
                  <a:endParaRPr lang="en-US"/>
                </a:p>
              </p:txBody>
            </p:sp>
            <p:sp>
              <p:nvSpPr>
                <p:cNvPr id="12" name="Picture Placeholder 74">
                  <a:extLst>
                    <a:ext uri="{FF2B5EF4-FFF2-40B4-BE49-F238E27FC236}">
                      <a16:creationId xmlns:a16="http://schemas.microsoft.com/office/drawing/2014/main" id="{389880C5-1DA7-91A4-DE01-A9750C153818}"/>
                    </a:ext>
                  </a:extLst>
                </p:cNvPr>
                <p:cNvSpPr/>
                <p:nvPr/>
              </p:nvSpPr>
              <p:spPr>
                <a:xfrm>
                  <a:off x="715207" y="899890"/>
                  <a:ext cx="252983" cy="252984"/>
                </a:xfrm>
                <a:custGeom>
                  <a:avLst/>
                  <a:gdLst>
                    <a:gd name="connsiteX0" fmla="*/ 126492 w 252983"/>
                    <a:gd name="connsiteY0" fmla="*/ 252984 h 252984"/>
                    <a:gd name="connsiteX1" fmla="*/ 0 w 252983"/>
                    <a:gd name="connsiteY1" fmla="*/ 126492 h 252984"/>
                    <a:gd name="connsiteX2" fmla="*/ 126492 w 252983"/>
                    <a:gd name="connsiteY2" fmla="*/ 0 h 252984"/>
                    <a:gd name="connsiteX3" fmla="*/ 252984 w 252983"/>
                    <a:gd name="connsiteY3" fmla="*/ 126492 h 252984"/>
                    <a:gd name="connsiteX4" fmla="*/ 126492 w 252983"/>
                    <a:gd name="connsiteY4" fmla="*/ 252984 h 252984"/>
                    <a:gd name="connsiteX5" fmla="*/ 126492 w 252983"/>
                    <a:gd name="connsiteY5" fmla="*/ 15812 h 252984"/>
                    <a:gd name="connsiteX6" fmla="*/ 15812 w 252983"/>
                    <a:gd name="connsiteY6" fmla="*/ 126492 h 252984"/>
                    <a:gd name="connsiteX7" fmla="*/ 126492 w 252983"/>
                    <a:gd name="connsiteY7" fmla="*/ 237173 h 252984"/>
                    <a:gd name="connsiteX8" fmla="*/ 237172 w 252983"/>
                    <a:gd name="connsiteY8" fmla="*/ 126492 h 252984"/>
                    <a:gd name="connsiteX9" fmla="*/ 126492 w 252983"/>
                    <a:gd name="connsiteY9" fmla="*/ 15812 h 25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983" h="252984">
                      <a:moveTo>
                        <a:pt x="126492" y="252984"/>
                      </a:moveTo>
                      <a:cubicBezTo>
                        <a:pt x="56921" y="252984"/>
                        <a:pt x="0" y="196063"/>
                        <a:pt x="0" y="126492"/>
                      </a:cubicBezTo>
                      <a:cubicBezTo>
                        <a:pt x="0" y="56921"/>
                        <a:pt x="56921" y="0"/>
                        <a:pt x="126492" y="0"/>
                      </a:cubicBezTo>
                      <a:cubicBezTo>
                        <a:pt x="196063" y="0"/>
                        <a:pt x="252984" y="56921"/>
                        <a:pt x="252984" y="126492"/>
                      </a:cubicBezTo>
                      <a:cubicBezTo>
                        <a:pt x="252984" y="196063"/>
                        <a:pt x="196695" y="252984"/>
                        <a:pt x="126492" y="252984"/>
                      </a:cubicBezTo>
                      <a:close/>
                      <a:moveTo>
                        <a:pt x="126492" y="15812"/>
                      </a:moveTo>
                      <a:cubicBezTo>
                        <a:pt x="65776" y="15812"/>
                        <a:pt x="15812" y="65776"/>
                        <a:pt x="15812" y="126492"/>
                      </a:cubicBezTo>
                      <a:cubicBezTo>
                        <a:pt x="15812" y="187208"/>
                        <a:pt x="65776" y="237173"/>
                        <a:pt x="126492" y="237173"/>
                      </a:cubicBezTo>
                      <a:cubicBezTo>
                        <a:pt x="187208" y="237173"/>
                        <a:pt x="237172" y="187841"/>
                        <a:pt x="237172" y="126492"/>
                      </a:cubicBezTo>
                      <a:cubicBezTo>
                        <a:pt x="237172" y="65143"/>
                        <a:pt x="187841" y="15812"/>
                        <a:pt x="126492" y="15812"/>
                      </a:cubicBezTo>
                      <a:close/>
                    </a:path>
                  </a:pathLst>
                </a:custGeom>
                <a:grpFill/>
                <a:ln w="6271" cap="flat">
                  <a:noFill/>
                  <a:prstDash val="solid"/>
                  <a:miter/>
                </a:ln>
              </p:spPr>
              <p:txBody>
                <a:bodyPr rtlCol="0" anchor="ctr"/>
                <a:lstStyle/>
                <a:p>
                  <a:endParaRPr lang="en-US"/>
                </a:p>
              </p:txBody>
            </p:sp>
          </p:grpSp>
          <p:sp>
            <p:nvSpPr>
              <p:cNvPr id="8" name="Picture Placeholder 74">
                <a:extLst>
                  <a:ext uri="{FF2B5EF4-FFF2-40B4-BE49-F238E27FC236}">
                    <a16:creationId xmlns:a16="http://schemas.microsoft.com/office/drawing/2014/main" id="{4BC08170-8B64-5ECE-0D28-0D7D92BE2F64}"/>
                  </a:ext>
                </a:extLst>
              </p:cNvPr>
              <p:cNvSpPr/>
              <p:nvPr/>
            </p:nvSpPr>
            <p:spPr>
              <a:xfrm>
                <a:off x="812606" y="963769"/>
                <a:ext cx="63246" cy="126492"/>
              </a:xfrm>
              <a:custGeom>
                <a:avLst/>
                <a:gdLst>
                  <a:gd name="connsiteX0" fmla="*/ 56921 w 63246"/>
                  <a:gd name="connsiteY0" fmla="*/ 0 h 126492"/>
                  <a:gd name="connsiteX1" fmla="*/ 632 w 63246"/>
                  <a:gd name="connsiteY1" fmla="*/ 53127 h 126492"/>
                  <a:gd name="connsiteX2" fmla="*/ 35418 w 63246"/>
                  <a:gd name="connsiteY2" fmla="*/ 66408 h 126492"/>
                  <a:gd name="connsiteX3" fmla="*/ 0 w 63246"/>
                  <a:gd name="connsiteY3" fmla="*/ 126492 h 126492"/>
                  <a:gd name="connsiteX4" fmla="*/ 63246 w 63246"/>
                  <a:gd name="connsiteY4" fmla="*/ 58819 h 126492"/>
                  <a:gd name="connsiteX5" fmla="*/ 29726 w 63246"/>
                  <a:gd name="connsiteY5" fmla="*/ 46802 h 12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46" h="126492">
                    <a:moveTo>
                      <a:pt x="56921" y="0"/>
                    </a:moveTo>
                    <a:lnTo>
                      <a:pt x="632" y="53127"/>
                    </a:lnTo>
                    <a:lnTo>
                      <a:pt x="35418" y="66408"/>
                    </a:lnTo>
                    <a:lnTo>
                      <a:pt x="0" y="126492"/>
                    </a:lnTo>
                    <a:lnTo>
                      <a:pt x="63246" y="58819"/>
                    </a:lnTo>
                    <a:lnTo>
                      <a:pt x="29726" y="46802"/>
                    </a:lnTo>
                    <a:close/>
                  </a:path>
                </a:pathLst>
              </a:custGeom>
              <a:grpFill/>
              <a:ln w="6271" cap="flat">
                <a:noFill/>
                <a:prstDash val="solid"/>
                <a:miter/>
              </a:ln>
            </p:spPr>
            <p:txBody>
              <a:bodyPr rtlCol="0" anchor="ctr"/>
              <a:lstStyle/>
              <a:p>
                <a:endParaRPr lang="en-US"/>
              </a:p>
            </p:txBody>
          </p:sp>
          <p:sp>
            <p:nvSpPr>
              <p:cNvPr id="9" name="Picture Placeholder 74">
                <a:extLst>
                  <a:ext uri="{FF2B5EF4-FFF2-40B4-BE49-F238E27FC236}">
                    <a16:creationId xmlns:a16="http://schemas.microsoft.com/office/drawing/2014/main" id="{C79E1ED1-3C9D-14BD-A106-192900E05661}"/>
                  </a:ext>
                </a:extLst>
              </p:cNvPr>
              <p:cNvSpPr/>
              <p:nvPr/>
            </p:nvSpPr>
            <p:spPr>
              <a:xfrm>
                <a:off x="984635" y="897993"/>
                <a:ext cx="91706" cy="158114"/>
              </a:xfrm>
              <a:custGeom>
                <a:avLst/>
                <a:gdLst>
                  <a:gd name="connsiteX0" fmla="*/ 69571 w 91706"/>
                  <a:gd name="connsiteY0" fmla="*/ 109416 h 158114"/>
                  <a:gd name="connsiteX1" fmla="*/ 7590 w 91706"/>
                  <a:gd name="connsiteY1" fmla="*/ 0 h 158114"/>
                  <a:gd name="connsiteX2" fmla="*/ 0 w 91706"/>
                  <a:gd name="connsiteY2" fmla="*/ 13914 h 158114"/>
                  <a:gd name="connsiteX3" fmla="*/ 54392 w 91706"/>
                  <a:gd name="connsiteY3" fmla="*/ 105621 h 158114"/>
                  <a:gd name="connsiteX4" fmla="*/ 32888 w 91706"/>
                  <a:gd name="connsiteY4" fmla="*/ 101194 h 158114"/>
                  <a:gd name="connsiteX5" fmla="*/ 51229 w 91706"/>
                  <a:gd name="connsiteY5" fmla="*/ 158115 h 158114"/>
                  <a:gd name="connsiteX6" fmla="*/ 91707 w 91706"/>
                  <a:gd name="connsiteY6" fmla="*/ 113843 h 158114"/>
                  <a:gd name="connsiteX7" fmla="*/ 69571 w 91706"/>
                  <a:gd name="connsiteY7" fmla="*/ 109416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06" h="158114">
                    <a:moveTo>
                      <a:pt x="69571" y="109416"/>
                    </a:moveTo>
                    <a:cubicBezTo>
                      <a:pt x="70836" y="63878"/>
                      <a:pt x="48067" y="23401"/>
                      <a:pt x="7590" y="0"/>
                    </a:cubicBezTo>
                    <a:lnTo>
                      <a:pt x="0" y="13914"/>
                    </a:lnTo>
                    <a:cubicBezTo>
                      <a:pt x="34153" y="33520"/>
                      <a:pt x="53759" y="67673"/>
                      <a:pt x="54392" y="105621"/>
                    </a:cubicBezTo>
                    <a:lnTo>
                      <a:pt x="32888" y="101194"/>
                    </a:lnTo>
                    <a:lnTo>
                      <a:pt x="51229" y="158115"/>
                    </a:lnTo>
                    <a:lnTo>
                      <a:pt x="91707" y="113843"/>
                    </a:lnTo>
                    <a:lnTo>
                      <a:pt x="69571" y="109416"/>
                    </a:lnTo>
                    <a:close/>
                  </a:path>
                </a:pathLst>
              </a:custGeom>
              <a:grpFill/>
              <a:ln w="6271" cap="flat">
                <a:noFill/>
                <a:prstDash val="solid"/>
                <a:miter/>
              </a:ln>
            </p:spPr>
            <p:txBody>
              <a:bodyPr rtlCol="0" anchor="ctr"/>
              <a:lstStyle/>
              <a:p>
                <a:endParaRPr lang="en-US"/>
              </a:p>
            </p:txBody>
          </p:sp>
          <p:sp>
            <p:nvSpPr>
              <p:cNvPr id="10" name="Picture Placeholder 74">
                <a:extLst>
                  <a:ext uri="{FF2B5EF4-FFF2-40B4-BE49-F238E27FC236}">
                    <a16:creationId xmlns:a16="http://schemas.microsoft.com/office/drawing/2014/main" id="{1E74036C-0D7B-694E-7DD9-A9F5BE732118}"/>
                  </a:ext>
                </a:extLst>
              </p:cNvPr>
              <p:cNvSpPr/>
              <p:nvPr/>
            </p:nvSpPr>
            <p:spPr>
              <a:xfrm>
                <a:off x="628560" y="1000451"/>
                <a:ext cx="88544" cy="160012"/>
              </a:xfrm>
              <a:custGeom>
                <a:avLst/>
                <a:gdLst>
                  <a:gd name="connsiteX0" fmla="*/ 37315 w 88544"/>
                  <a:gd name="connsiteY0" fmla="*/ 52494 h 160012"/>
                  <a:gd name="connsiteX1" fmla="*/ 58186 w 88544"/>
                  <a:gd name="connsiteY1" fmla="*/ 57554 h 160012"/>
                  <a:gd name="connsiteX2" fmla="*/ 41742 w 88544"/>
                  <a:gd name="connsiteY2" fmla="*/ 0 h 160012"/>
                  <a:gd name="connsiteX3" fmla="*/ 0 w 88544"/>
                  <a:gd name="connsiteY3" fmla="*/ 43007 h 160012"/>
                  <a:gd name="connsiteX4" fmla="*/ 21504 w 88544"/>
                  <a:gd name="connsiteY4" fmla="*/ 48699 h 160012"/>
                  <a:gd name="connsiteX5" fmla="*/ 80322 w 88544"/>
                  <a:gd name="connsiteY5" fmla="*/ 160012 h 160012"/>
                  <a:gd name="connsiteX6" fmla="*/ 88544 w 88544"/>
                  <a:gd name="connsiteY6" fmla="*/ 146731 h 160012"/>
                  <a:gd name="connsiteX7" fmla="*/ 37315 w 88544"/>
                  <a:gd name="connsiteY7" fmla="*/ 52494 h 16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44" h="160012">
                    <a:moveTo>
                      <a:pt x="37315" y="52494"/>
                    </a:moveTo>
                    <a:lnTo>
                      <a:pt x="58186" y="57554"/>
                    </a:lnTo>
                    <a:lnTo>
                      <a:pt x="41742" y="0"/>
                    </a:lnTo>
                    <a:lnTo>
                      <a:pt x="0" y="43007"/>
                    </a:lnTo>
                    <a:lnTo>
                      <a:pt x="21504" y="48699"/>
                    </a:lnTo>
                    <a:cubicBezTo>
                      <a:pt x="18974" y="94237"/>
                      <a:pt x="40477" y="135346"/>
                      <a:pt x="80322" y="160012"/>
                    </a:cubicBezTo>
                    <a:lnTo>
                      <a:pt x="88544" y="146731"/>
                    </a:lnTo>
                    <a:cubicBezTo>
                      <a:pt x="55024" y="125227"/>
                      <a:pt x="36050" y="91074"/>
                      <a:pt x="37315" y="52494"/>
                    </a:cubicBezTo>
                    <a:close/>
                  </a:path>
                </a:pathLst>
              </a:custGeom>
              <a:grpFill/>
              <a:ln w="6271" cap="flat">
                <a:noFill/>
                <a:prstDash val="solid"/>
                <a:miter/>
              </a:ln>
            </p:spPr>
            <p:txBody>
              <a:bodyPr rtlCol="0" anchor="ctr"/>
              <a:lstStyle/>
              <a:p>
                <a:endParaRPr lang="en-US"/>
              </a:p>
            </p:txBody>
          </p:sp>
        </p:grpSp>
        <p:sp>
          <p:nvSpPr>
            <p:cNvPr id="175" name="Rectangle 174">
              <a:extLst>
                <a:ext uri="{FF2B5EF4-FFF2-40B4-BE49-F238E27FC236}">
                  <a16:creationId xmlns:a16="http://schemas.microsoft.com/office/drawing/2014/main" id="{C6B5E399-2348-6E24-22B3-CADB8B21243C}"/>
                </a:ext>
              </a:extLst>
            </p:cNvPr>
            <p:cNvSpPr/>
            <p:nvPr/>
          </p:nvSpPr>
          <p:spPr>
            <a:xfrm>
              <a:off x="4853750" y="3539182"/>
              <a:ext cx="2478464" cy="1072036"/>
            </a:xfrm>
            <a:prstGeom prst="rect">
              <a:avLst/>
            </a:prstGeom>
            <a:solidFill>
              <a:srgbClr val="0091DA"/>
            </a:solidFill>
            <a:ln w="19050" cap="flat" cmpd="sng">
              <a:noFill/>
              <a:miter lim="400000"/>
            </a:ln>
            <a:effectLst/>
            <a:sp3d/>
          </p:spPr>
          <p:txBody>
            <a:bodyPr rot="0" spcFirstLastPara="1" vertOverflow="overflow" horzOverflow="overflow" vert="horz" wrap="square" lIns="50774" tIns="50774" rIns="50774" bIns="50774" numCol="1" spcCol="38100" rtlCol="0" anchor="t">
              <a:spAutoFit/>
            </a:bodyPr>
            <a:lstStyle/>
            <a:p>
              <a:pPr marL="0" marR="0" lvl="0" indent="0" algn="ctr" defTabSz="825004" eaLnBrk="1" fontAlgn="auto" latinLnBrk="0" hangingPunct="0">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t>“Provide on-demand </a:t>
              </a:r>
              <a:b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br>
              <a: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t>business aligned </a:t>
              </a:r>
              <a:b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br>
              <a: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t>applications and services </a:t>
              </a:r>
              <a:b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br>
              <a:r>
                <a:rPr kumimoji="0" lang="en-US" sz="1400" b="0" i="0" u="none" strike="noStrike" kern="0" cap="none" spc="0" normalizeH="0" baseline="0" noProof="0">
                  <a:ln>
                    <a:noFill/>
                  </a:ln>
                  <a:solidFill>
                    <a:prstClr val="white"/>
                  </a:solidFill>
                  <a:effectLst/>
                  <a:uLnTx/>
                  <a:uFillTx/>
                  <a:ea typeface="Avenir Book" charset="0"/>
                  <a:cs typeface="Arial" panose="020B0604020202020204" pitchFamily="34" charset="0"/>
                </a:rPr>
                <a:t>with quality to increase agility”  </a:t>
              </a:r>
            </a:p>
          </p:txBody>
        </p:sp>
        <p:sp>
          <p:nvSpPr>
            <p:cNvPr id="176" name="TextBox 175">
              <a:extLst>
                <a:ext uri="{FF2B5EF4-FFF2-40B4-BE49-F238E27FC236}">
                  <a16:creationId xmlns:a16="http://schemas.microsoft.com/office/drawing/2014/main" id="{67341263-15DC-4F40-6F48-43E8881AEDE0}"/>
                </a:ext>
              </a:extLst>
            </p:cNvPr>
            <p:cNvSpPr txBox="1"/>
            <p:nvPr/>
          </p:nvSpPr>
          <p:spPr>
            <a:xfrm>
              <a:off x="5057563" y="2957968"/>
              <a:ext cx="2067766" cy="304641"/>
            </a:xfrm>
            <a:prstGeom prst="rect">
              <a:avLst/>
            </a:prstGeom>
            <a:noFill/>
          </p:spPr>
          <p:txBody>
            <a:bodyPr wrap="square" lIns="0" tIns="0" rIns="0" bIns="0" rtlCol="0">
              <a:noAutofit/>
            </a:bodyPr>
            <a:lstStyle/>
            <a:p>
              <a:pPr marL="0" marR="0" lvl="0" indent="0" algn="ctr" defTabSz="91385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ea typeface="Avenir Book" charset="0"/>
                  <a:cs typeface="Arial" panose="020B0604020202020204" pitchFamily="34" charset="0"/>
                </a:rPr>
                <a:t>Change </a:t>
              </a:r>
            </a:p>
          </p:txBody>
        </p:sp>
      </p:grpSp>
      <p:grpSp>
        <p:nvGrpSpPr>
          <p:cNvPr id="181" name="Group 180">
            <a:extLst>
              <a:ext uri="{FF2B5EF4-FFF2-40B4-BE49-F238E27FC236}">
                <a16:creationId xmlns:a16="http://schemas.microsoft.com/office/drawing/2014/main" id="{2419927A-834B-101E-C7FE-472450D0F9B0}"/>
              </a:ext>
            </a:extLst>
          </p:cNvPr>
          <p:cNvGrpSpPr/>
          <p:nvPr/>
        </p:nvGrpSpPr>
        <p:grpSpPr>
          <a:xfrm>
            <a:off x="8223850" y="1093985"/>
            <a:ext cx="2674233" cy="4296224"/>
            <a:chOff x="8223850" y="1093985"/>
            <a:chExt cx="2674233" cy="4296224"/>
          </a:xfrm>
        </p:grpSpPr>
        <p:grpSp>
          <p:nvGrpSpPr>
            <p:cNvPr id="68" name="Group 67">
              <a:extLst>
                <a:ext uri="{FF2B5EF4-FFF2-40B4-BE49-F238E27FC236}">
                  <a16:creationId xmlns:a16="http://schemas.microsoft.com/office/drawing/2014/main" id="{6574E63C-A385-4976-BD25-9724EAA80B5A}"/>
                </a:ext>
              </a:extLst>
            </p:cNvPr>
            <p:cNvGrpSpPr/>
            <p:nvPr/>
          </p:nvGrpSpPr>
          <p:grpSpPr>
            <a:xfrm>
              <a:off x="8223850" y="1093985"/>
              <a:ext cx="2674233" cy="4296224"/>
              <a:chOff x="8143882" y="1066800"/>
              <a:chExt cx="2674930" cy="4297343"/>
            </a:xfrm>
          </p:grpSpPr>
          <p:sp>
            <p:nvSpPr>
              <p:cNvPr id="87" name="Rectangle 86">
                <a:extLst>
                  <a:ext uri="{FF2B5EF4-FFF2-40B4-BE49-F238E27FC236}">
                    <a16:creationId xmlns:a16="http://schemas.microsoft.com/office/drawing/2014/main" id="{BE84B9CD-7D62-4784-8B0C-3BE87785B11D}"/>
                  </a:ext>
                </a:extLst>
              </p:cNvPr>
              <p:cNvSpPr/>
              <p:nvPr/>
            </p:nvSpPr>
            <p:spPr>
              <a:xfrm>
                <a:off x="8143882" y="1066800"/>
                <a:ext cx="2674930"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95" name="TextBox 94">
                <a:extLst>
                  <a:ext uri="{FF2B5EF4-FFF2-40B4-BE49-F238E27FC236}">
                    <a16:creationId xmlns:a16="http://schemas.microsoft.com/office/drawing/2014/main" id="{B3EB51F8-F5A8-4692-A055-6518AB2DE70C}"/>
                  </a:ext>
                </a:extLst>
              </p:cNvPr>
              <p:cNvSpPr txBox="1"/>
              <p:nvPr/>
            </p:nvSpPr>
            <p:spPr>
              <a:xfrm>
                <a:off x="8283833" y="1145491"/>
                <a:ext cx="1362881"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Green</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Enterprise</a:t>
                </a:r>
              </a:p>
            </p:txBody>
          </p:sp>
          <p:grpSp>
            <p:nvGrpSpPr>
              <p:cNvPr id="96" name="Group 4">
                <a:extLst>
                  <a:ext uri="{FF2B5EF4-FFF2-40B4-BE49-F238E27FC236}">
                    <a16:creationId xmlns:a16="http://schemas.microsoft.com/office/drawing/2014/main" id="{0E4F6FB9-5EC5-4CDC-9A31-A5069CC0D4AA}"/>
                  </a:ext>
                </a:extLst>
              </p:cNvPr>
              <p:cNvGrpSpPr>
                <a:grpSpLocks noChangeAspect="1"/>
              </p:cNvGrpSpPr>
              <p:nvPr/>
            </p:nvGrpSpPr>
            <p:grpSpPr bwMode="auto">
              <a:xfrm>
                <a:off x="9978316" y="1406098"/>
                <a:ext cx="638039" cy="543468"/>
                <a:chOff x="4138" y="1092"/>
                <a:chExt cx="506" cy="431"/>
              </a:xfrm>
              <a:solidFill>
                <a:srgbClr val="006990">
                  <a:lumMod val="75000"/>
                </a:srgbClr>
              </a:solidFill>
            </p:grpSpPr>
            <p:sp>
              <p:nvSpPr>
                <p:cNvPr id="98" name="Freeform 57">
                  <a:extLst>
                    <a:ext uri="{FF2B5EF4-FFF2-40B4-BE49-F238E27FC236}">
                      <a16:creationId xmlns:a16="http://schemas.microsoft.com/office/drawing/2014/main" id="{86A03457-D35D-4445-9189-585AB260E51C}"/>
                    </a:ext>
                  </a:extLst>
                </p:cNvPr>
                <p:cNvSpPr>
                  <a:spLocks/>
                </p:cNvSpPr>
                <p:nvPr/>
              </p:nvSpPr>
              <p:spPr bwMode="auto">
                <a:xfrm>
                  <a:off x="4500"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3" y="0"/>
                        <a:pt x="118" y="0"/>
                      </a:cubicBezTo>
                      <a:cubicBezTo>
                        <a:pt x="183" y="0"/>
                        <a:pt x="236" y="53"/>
                        <a:pt x="236" y="118"/>
                      </a:cubicBezTo>
                      <a:cubicBezTo>
                        <a:pt x="236" y="184"/>
                        <a:pt x="183" y="237"/>
                        <a:pt x="118" y="237"/>
                      </a:cubicBezTo>
                      <a:cubicBezTo>
                        <a:pt x="53"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99" name="Freeform 6">
                  <a:extLst>
                    <a:ext uri="{FF2B5EF4-FFF2-40B4-BE49-F238E27FC236}">
                      <a16:creationId xmlns:a16="http://schemas.microsoft.com/office/drawing/2014/main" id="{4FCFD35C-DECB-4AD2-BD6C-C4CCE67B86AC}"/>
                    </a:ext>
                  </a:extLst>
                </p:cNvPr>
                <p:cNvSpPr>
                  <a:spLocks/>
                </p:cNvSpPr>
                <p:nvPr/>
              </p:nvSpPr>
              <p:spPr bwMode="auto">
                <a:xfrm>
                  <a:off x="4138"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2" y="0"/>
                        <a:pt x="118" y="0"/>
                      </a:cubicBezTo>
                      <a:cubicBezTo>
                        <a:pt x="183" y="0"/>
                        <a:pt x="236" y="53"/>
                        <a:pt x="236" y="118"/>
                      </a:cubicBezTo>
                      <a:cubicBezTo>
                        <a:pt x="236" y="184"/>
                        <a:pt x="183" y="237"/>
                        <a:pt x="118" y="237"/>
                      </a:cubicBezTo>
                      <a:cubicBezTo>
                        <a:pt x="52"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100" name="Freeform 7">
                  <a:extLst>
                    <a:ext uri="{FF2B5EF4-FFF2-40B4-BE49-F238E27FC236}">
                      <a16:creationId xmlns:a16="http://schemas.microsoft.com/office/drawing/2014/main" id="{A0EEDE67-15DC-4BD6-A331-AAA6E36751F7}"/>
                    </a:ext>
                  </a:extLst>
                </p:cNvPr>
                <p:cNvSpPr>
                  <a:spLocks/>
                </p:cNvSpPr>
                <p:nvPr/>
              </p:nvSpPr>
              <p:spPr bwMode="auto">
                <a:xfrm>
                  <a:off x="4319" y="1092"/>
                  <a:ext cx="144" cy="144"/>
                </a:xfrm>
                <a:custGeom>
                  <a:avLst/>
                  <a:gdLst>
                    <a:gd name="T0" fmla="*/ 0 w 237"/>
                    <a:gd name="T1" fmla="*/ 117 h 235"/>
                    <a:gd name="T2" fmla="*/ 0 w 237"/>
                    <a:gd name="T3" fmla="*/ 117 h 235"/>
                    <a:gd name="T4" fmla="*/ 118 w 237"/>
                    <a:gd name="T5" fmla="*/ 0 h 235"/>
                    <a:gd name="T6" fmla="*/ 237 w 237"/>
                    <a:gd name="T7" fmla="*/ 117 h 235"/>
                    <a:gd name="T8" fmla="*/ 118 w 237"/>
                    <a:gd name="T9" fmla="*/ 235 h 235"/>
                    <a:gd name="T10" fmla="*/ 0 w 237"/>
                    <a:gd name="T11" fmla="*/ 117 h 235"/>
                  </a:gdLst>
                  <a:ahLst/>
                  <a:cxnLst>
                    <a:cxn ang="0">
                      <a:pos x="T0" y="T1"/>
                    </a:cxn>
                    <a:cxn ang="0">
                      <a:pos x="T2" y="T3"/>
                    </a:cxn>
                    <a:cxn ang="0">
                      <a:pos x="T4" y="T5"/>
                    </a:cxn>
                    <a:cxn ang="0">
                      <a:pos x="T6" y="T7"/>
                    </a:cxn>
                    <a:cxn ang="0">
                      <a:pos x="T8" y="T9"/>
                    </a:cxn>
                    <a:cxn ang="0">
                      <a:pos x="T10" y="T11"/>
                    </a:cxn>
                  </a:cxnLst>
                  <a:rect l="0" t="0" r="r" b="b"/>
                  <a:pathLst>
                    <a:path w="237" h="235">
                      <a:moveTo>
                        <a:pt x="0" y="117"/>
                      </a:moveTo>
                      <a:lnTo>
                        <a:pt x="0" y="117"/>
                      </a:lnTo>
                      <a:cubicBezTo>
                        <a:pt x="0" y="52"/>
                        <a:pt x="53" y="0"/>
                        <a:pt x="118" y="0"/>
                      </a:cubicBezTo>
                      <a:cubicBezTo>
                        <a:pt x="184" y="0"/>
                        <a:pt x="237" y="52"/>
                        <a:pt x="237" y="117"/>
                      </a:cubicBezTo>
                      <a:cubicBezTo>
                        <a:pt x="237" y="182"/>
                        <a:pt x="184" y="235"/>
                        <a:pt x="118" y="235"/>
                      </a:cubicBezTo>
                      <a:cubicBezTo>
                        <a:pt x="53" y="235"/>
                        <a:pt x="0" y="182"/>
                        <a:pt x="0" y="117"/>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cxnSp>
            <p:nvCxnSpPr>
              <p:cNvPr id="97" name="Straight Connector 96">
                <a:extLst>
                  <a:ext uri="{FF2B5EF4-FFF2-40B4-BE49-F238E27FC236}">
                    <a16:creationId xmlns:a16="http://schemas.microsoft.com/office/drawing/2014/main" id="{CB2E1A62-E4F8-4EAA-8374-1601246F17EC}"/>
                  </a:ext>
                </a:extLst>
              </p:cNvPr>
              <p:cNvCxnSpPr>
                <a:cxnSpLocks/>
              </p:cNvCxnSpPr>
              <p:nvPr/>
            </p:nvCxnSpPr>
            <p:spPr>
              <a:xfrm>
                <a:off x="8147934" y="1852794"/>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grpSp>
          <p:nvGrpSpPr>
            <p:cNvPr id="40" name="Group 39" descr="Cloud Provider Hub&#10;">
              <a:extLst>
                <a:ext uri="{FF2B5EF4-FFF2-40B4-BE49-F238E27FC236}">
                  <a16:creationId xmlns:a16="http://schemas.microsoft.com/office/drawing/2014/main" id="{BCEF0BC3-C70A-7E38-3735-C4BD5E873C86}"/>
                </a:ext>
              </a:extLst>
            </p:cNvPr>
            <p:cNvGrpSpPr/>
            <p:nvPr/>
          </p:nvGrpSpPr>
          <p:grpSpPr>
            <a:xfrm>
              <a:off x="10119248" y="1359404"/>
              <a:ext cx="687314" cy="659386"/>
              <a:chOff x="7123798" y="710974"/>
              <a:chExt cx="604007" cy="579464"/>
            </a:xfrm>
            <a:solidFill>
              <a:schemeClr val="bg1"/>
            </a:solidFill>
          </p:grpSpPr>
          <p:sp>
            <p:nvSpPr>
              <p:cNvPr id="41" name="Picture Placeholder 79">
                <a:extLst>
                  <a:ext uri="{FF2B5EF4-FFF2-40B4-BE49-F238E27FC236}">
                    <a16:creationId xmlns:a16="http://schemas.microsoft.com/office/drawing/2014/main" id="{24A235DF-6769-D4F6-E7C6-911381483AE9}"/>
                  </a:ext>
                </a:extLst>
              </p:cNvPr>
              <p:cNvSpPr/>
              <p:nvPr/>
            </p:nvSpPr>
            <p:spPr>
              <a:xfrm>
                <a:off x="7154848" y="1148128"/>
                <a:ext cx="127160" cy="79186"/>
              </a:xfrm>
              <a:custGeom>
                <a:avLst/>
                <a:gdLst>
                  <a:gd name="connsiteX0" fmla="*/ 26880 w 127160"/>
                  <a:gd name="connsiteY0" fmla="*/ 79186 h 79186"/>
                  <a:gd name="connsiteX1" fmla="*/ 24792 w 127160"/>
                  <a:gd name="connsiteY1" fmla="*/ 79186 h 79186"/>
                  <a:gd name="connsiteX2" fmla="*/ 0 w 127160"/>
                  <a:gd name="connsiteY2" fmla="*/ 53508 h 79186"/>
                  <a:gd name="connsiteX3" fmla="*/ 23211 w 127160"/>
                  <a:gd name="connsiteY3" fmla="*/ 30044 h 79186"/>
                  <a:gd name="connsiteX4" fmla="*/ 49269 w 127160"/>
                  <a:gd name="connsiteY4" fmla="*/ 14233 h 79186"/>
                  <a:gd name="connsiteX5" fmla="*/ 53443 w 127160"/>
                  <a:gd name="connsiteY5" fmla="*/ 14675 h 79186"/>
                  <a:gd name="connsiteX6" fmla="*/ 80512 w 127160"/>
                  <a:gd name="connsiteY6" fmla="*/ 2 h 79186"/>
                  <a:gd name="connsiteX7" fmla="*/ 110681 w 127160"/>
                  <a:gd name="connsiteY7" fmla="*/ 25301 h 79186"/>
                  <a:gd name="connsiteX8" fmla="*/ 127124 w 127160"/>
                  <a:gd name="connsiteY8" fmla="*/ 52117 h 79186"/>
                  <a:gd name="connsiteX9" fmla="*/ 118333 w 127160"/>
                  <a:gd name="connsiteY9" fmla="*/ 72545 h 79186"/>
                  <a:gd name="connsiteX10" fmla="*/ 101573 w 127160"/>
                  <a:gd name="connsiteY10" fmla="*/ 78870 h 79186"/>
                  <a:gd name="connsiteX11" fmla="*/ 63625 w 127160"/>
                  <a:gd name="connsiteY11" fmla="*/ 78870 h 79186"/>
                  <a:gd name="connsiteX12" fmla="*/ 24160 w 127160"/>
                  <a:gd name="connsiteY12" fmla="*/ 45603 h 79186"/>
                  <a:gd name="connsiteX13" fmla="*/ 18341 w 127160"/>
                  <a:gd name="connsiteY13" fmla="*/ 47943 h 79186"/>
                  <a:gd name="connsiteX14" fmla="*/ 15685 w 127160"/>
                  <a:gd name="connsiteY14" fmla="*/ 53888 h 79186"/>
                  <a:gd name="connsiteX15" fmla="*/ 24792 w 127160"/>
                  <a:gd name="connsiteY15" fmla="*/ 63375 h 79186"/>
                  <a:gd name="connsiteX16" fmla="*/ 63183 w 127160"/>
                  <a:gd name="connsiteY16" fmla="*/ 63375 h 79186"/>
                  <a:gd name="connsiteX17" fmla="*/ 101700 w 127160"/>
                  <a:gd name="connsiteY17" fmla="*/ 63375 h 79186"/>
                  <a:gd name="connsiteX18" fmla="*/ 107202 w 127160"/>
                  <a:gd name="connsiteY18" fmla="*/ 61098 h 79186"/>
                  <a:gd name="connsiteX19" fmla="*/ 111060 w 127160"/>
                  <a:gd name="connsiteY19" fmla="*/ 51737 h 79186"/>
                  <a:gd name="connsiteX20" fmla="*/ 102712 w 127160"/>
                  <a:gd name="connsiteY20" fmla="*/ 39594 h 79186"/>
                  <a:gd name="connsiteX21" fmla="*/ 96387 w 127160"/>
                  <a:gd name="connsiteY21" fmla="*/ 38962 h 79186"/>
                  <a:gd name="connsiteX22" fmla="*/ 95818 w 127160"/>
                  <a:gd name="connsiteY22" fmla="*/ 32637 h 79186"/>
                  <a:gd name="connsiteX23" fmla="*/ 80069 w 127160"/>
                  <a:gd name="connsiteY23" fmla="*/ 15940 h 79186"/>
                  <a:gd name="connsiteX24" fmla="*/ 80069 w 127160"/>
                  <a:gd name="connsiteY24" fmla="*/ 15940 h 79186"/>
                  <a:gd name="connsiteX25" fmla="*/ 64764 w 127160"/>
                  <a:gd name="connsiteY25" fmla="*/ 27135 h 79186"/>
                  <a:gd name="connsiteX26" fmla="*/ 61665 w 127160"/>
                  <a:gd name="connsiteY26" fmla="*/ 35104 h 79186"/>
                  <a:gd name="connsiteX27" fmla="*/ 53949 w 127160"/>
                  <a:gd name="connsiteY27" fmla="*/ 31372 h 79186"/>
                  <a:gd name="connsiteX28" fmla="*/ 48889 w 127160"/>
                  <a:gd name="connsiteY28" fmla="*/ 30171 h 79186"/>
                  <a:gd name="connsiteX29" fmla="*/ 36240 w 127160"/>
                  <a:gd name="connsiteY29" fmla="*/ 40290 h 79186"/>
                  <a:gd name="connsiteX30" fmla="*/ 34532 w 127160"/>
                  <a:gd name="connsiteY30" fmla="*/ 48512 h 79186"/>
                  <a:gd name="connsiteX31" fmla="*/ 26437 w 127160"/>
                  <a:gd name="connsiteY31" fmla="*/ 46298 h 79186"/>
                  <a:gd name="connsiteX32" fmla="*/ 24350 w 127160"/>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160" h="79186">
                    <a:moveTo>
                      <a:pt x="26880" y="79186"/>
                    </a:moveTo>
                    <a:lnTo>
                      <a:pt x="24792" y="79186"/>
                    </a:lnTo>
                    <a:cubicBezTo>
                      <a:pt x="11015" y="78582"/>
                      <a:pt x="121" y="67298"/>
                      <a:pt x="0" y="53508"/>
                    </a:cubicBezTo>
                    <a:cubicBezTo>
                      <a:pt x="448" y="40836"/>
                      <a:pt x="10545" y="30629"/>
                      <a:pt x="23211" y="30044"/>
                    </a:cubicBezTo>
                    <a:cubicBezTo>
                      <a:pt x="28081" y="20153"/>
                      <a:pt x="38246" y="13985"/>
                      <a:pt x="49269" y="14233"/>
                    </a:cubicBezTo>
                    <a:cubicBezTo>
                      <a:pt x="50669" y="14279"/>
                      <a:pt x="52064" y="14427"/>
                      <a:pt x="53443" y="14675"/>
                    </a:cubicBezTo>
                    <a:cubicBezTo>
                      <a:pt x="59315" y="5425"/>
                      <a:pt x="69557" y="-126"/>
                      <a:pt x="80512" y="2"/>
                    </a:cubicBezTo>
                    <a:cubicBezTo>
                      <a:pt x="95095" y="736"/>
                      <a:pt x="107416" y="11068"/>
                      <a:pt x="110681" y="25301"/>
                    </a:cubicBezTo>
                    <a:cubicBezTo>
                      <a:pt x="121173" y="29987"/>
                      <a:pt x="127706" y="40640"/>
                      <a:pt x="127124" y="52117"/>
                    </a:cubicBezTo>
                    <a:cubicBezTo>
                      <a:pt x="126988" y="59816"/>
                      <a:pt x="123831" y="67153"/>
                      <a:pt x="118333" y="72545"/>
                    </a:cubicBezTo>
                    <a:cubicBezTo>
                      <a:pt x="113811" y="76799"/>
                      <a:pt x="107779" y="79076"/>
                      <a:pt x="101573" y="78870"/>
                    </a:cubicBezTo>
                    <a:lnTo>
                      <a:pt x="63625" y="78870"/>
                    </a:lnTo>
                    <a:close/>
                    <a:moveTo>
                      <a:pt x="24160" y="45603"/>
                    </a:moveTo>
                    <a:cubicBezTo>
                      <a:pt x="21986" y="45576"/>
                      <a:pt x="19891" y="46418"/>
                      <a:pt x="18341" y="47943"/>
                    </a:cubicBezTo>
                    <a:cubicBezTo>
                      <a:pt x="16699" y="49492"/>
                      <a:pt x="15743" y="51631"/>
                      <a:pt x="15685" y="53888"/>
                    </a:cubicBezTo>
                    <a:cubicBezTo>
                      <a:pt x="15998" y="58849"/>
                      <a:pt x="19848" y="62860"/>
                      <a:pt x="24792" y="63375"/>
                    </a:cubicBezTo>
                    <a:cubicBezTo>
                      <a:pt x="26121" y="63375"/>
                      <a:pt x="45790" y="63375"/>
                      <a:pt x="63183" y="63375"/>
                    </a:cubicBezTo>
                    <a:lnTo>
                      <a:pt x="101700" y="63375"/>
                    </a:lnTo>
                    <a:cubicBezTo>
                      <a:pt x="103739" y="63263"/>
                      <a:pt x="105680" y="62460"/>
                      <a:pt x="107202" y="61098"/>
                    </a:cubicBezTo>
                    <a:cubicBezTo>
                      <a:pt x="109634" y="58583"/>
                      <a:pt x="111014" y="55235"/>
                      <a:pt x="111060" y="51737"/>
                    </a:cubicBezTo>
                    <a:cubicBezTo>
                      <a:pt x="111710" y="46170"/>
                      <a:pt x="108142" y="40981"/>
                      <a:pt x="102712" y="39594"/>
                    </a:cubicBezTo>
                    <a:lnTo>
                      <a:pt x="96387" y="38962"/>
                    </a:lnTo>
                    <a:lnTo>
                      <a:pt x="95818" y="32637"/>
                    </a:lnTo>
                    <a:cubicBezTo>
                      <a:pt x="95534" y="23895"/>
                      <a:pt x="88780" y="16734"/>
                      <a:pt x="80069" y="15940"/>
                    </a:cubicBezTo>
                    <a:lnTo>
                      <a:pt x="80069" y="15940"/>
                    </a:lnTo>
                    <a:cubicBezTo>
                      <a:pt x="73100" y="16020"/>
                      <a:pt x="66952" y="20517"/>
                      <a:pt x="64764" y="27135"/>
                    </a:cubicBezTo>
                    <a:lnTo>
                      <a:pt x="61665" y="35104"/>
                    </a:lnTo>
                    <a:lnTo>
                      <a:pt x="53949" y="31372"/>
                    </a:lnTo>
                    <a:cubicBezTo>
                      <a:pt x="52358" y="30640"/>
                      <a:pt x="50639" y="30232"/>
                      <a:pt x="48889" y="30171"/>
                    </a:cubicBezTo>
                    <a:cubicBezTo>
                      <a:pt x="42783" y="30047"/>
                      <a:pt x="37460" y="34306"/>
                      <a:pt x="36240" y="40290"/>
                    </a:cubicBezTo>
                    <a:lnTo>
                      <a:pt x="34532" y="48512"/>
                    </a:lnTo>
                    <a:lnTo>
                      <a:pt x="26437" y="46298"/>
                    </a:lnTo>
                    <a:cubicBezTo>
                      <a:pt x="25760" y="46091"/>
                      <a:pt x="25057" y="45985"/>
                      <a:pt x="24350" y="45982"/>
                    </a:cubicBezTo>
                    <a:close/>
                  </a:path>
                </a:pathLst>
              </a:custGeom>
              <a:grpFill/>
              <a:ln w="6271" cap="flat">
                <a:noFill/>
                <a:prstDash val="solid"/>
                <a:miter/>
              </a:ln>
            </p:spPr>
            <p:txBody>
              <a:bodyPr rtlCol="0" anchor="ctr"/>
              <a:lstStyle/>
              <a:p>
                <a:endParaRPr lang="en-US"/>
              </a:p>
            </p:txBody>
          </p:sp>
          <p:sp>
            <p:nvSpPr>
              <p:cNvPr id="42" name="Picture Placeholder 79">
                <a:extLst>
                  <a:ext uri="{FF2B5EF4-FFF2-40B4-BE49-F238E27FC236}">
                    <a16:creationId xmlns:a16="http://schemas.microsoft.com/office/drawing/2014/main" id="{2B7E13C7-B4A7-5981-73B5-1F3B553704E1}"/>
                  </a:ext>
                </a:extLst>
              </p:cNvPr>
              <p:cNvSpPr/>
              <p:nvPr/>
            </p:nvSpPr>
            <p:spPr>
              <a:xfrm>
                <a:off x="7204496"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3" name="Picture Placeholder 79">
                <a:extLst>
                  <a:ext uri="{FF2B5EF4-FFF2-40B4-BE49-F238E27FC236}">
                    <a16:creationId xmlns:a16="http://schemas.microsoft.com/office/drawing/2014/main" id="{F493FFF6-2B2A-A63D-CD60-03D236E5EABA}"/>
                  </a:ext>
                </a:extLst>
              </p:cNvPr>
              <p:cNvSpPr/>
              <p:nvPr/>
            </p:nvSpPr>
            <p:spPr>
              <a:xfrm>
                <a:off x="7131130"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4" name="Picture Placeholder 79">
                <a:extLst>
                  <a:ext uri="{FF2B5EF4-FFF2-40B4-BE49-F238E27FC236}">
                    <a16:creationId xmlns:a16="http://schemas.microsoft.com/office/drawing/2014/main" id="{3E5B2612-F9D7-1855-6540-C0D5C1FBB9C9}"/>
                  </a:ext>
                </a:extLst>
              </p:cNvPr>
              <p:cNvSpPr/>
              <p:nvPr/>
            </p:nvSpPr>
            <p:spPr>
              <a:xfrm>
                <a:off x="7242696" y="1104111"/>
                <a:ext cx="70772" cy="121179"/>
              </a:xfrm>
              <a:custGeom>
                <a:avLst/>
                <a:gdLst>
                  <a:gd name="connsiteX0" fmla="*/ 1897 w 70772"/>
                  <a:gd name="connsiteY0" fmla="*/ 6578 h 121179"/>
                  <a:gd name="connsiteX1" fmla="*/ 0 w 70772"/>
                  <a:gd name="connsiteY1" fmla="*/ 16191 h 121179"/>
                  <a:gd name="connsiteX2" fmla="*/ 54961 w 70772"/>
                  <a:gd name="connsiteY2" fmla="*/ 91454 h 121179"/>
                  <a:gd name="connsiteX3" fmla="*/ 51419 w 70772"/>
                  <a:gd name="connsiteY3" fmla="*/ 114855 h 121179"/>
                  <a:gd name="connsiteX4" fmla="*/ 65902 w 70772"/>
                  <a:gd name="connsiteY4" fmla="*/ 121179 h 121179"/>
                  <a:gd name="connsiteX5" fmla="*/ 70772 w 70772"/>
                  <a:gd name="connsiteY5" fmla="*/ 91390 h 121179"/>
                  <a:gd name="connsiteX6" fmla="*/ 1202 w 70772"/>
                  <a:gd name="connsiteY6" fmla="*/ 0 h 121179"/>
                  <a:gd name="connsiteX7" fmla="*/ 1897 w 70772"/>
                  <a:gd name="connsiteY7" fmla="*/ 6578 h 12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72" h="121179">
                    <a:moveTo>
                      <a:pt x="1897" y="6578"/>
                    </a:moveTo>
                    <a:cubicBezTo>
                      <a:pt x="1897" y="9875"/>
                      <a:pt x="1253" y="13141"/>
                      <a:pt x="0" y="16191"/>
                    </a:cubicBezTo>
                    <a:cubicBezTo>
                      <a:pt x="32707" y="26700"/>
                      <a:pt x="54906" y="57100"/>
                      <a:pt x="54961" y="91454"/>
                    </a:cubicBezTo>
                    <a:cubicBezTo>
                      <a:pt x="54987" y="99390"/>
                      <a:pt x="53793" y="107282"/>
                      <a:pt x="51419" y="114855"/>
                    </a:cubicBezTo>
                    <a:cubicBezTo>
                      <a:pt x="56783" y="115421"/>
                      <a:pt x="61841" y="117630"/>
                      <a:pt x="65902" y="121179"/>
                    </a:cubicBezTo>
                    <a:cubicBezTo>
                      <a:pt x="69141" y="111582"/>
                      <a:pt x="70786" y="101519"/>
                      <a:pt x="70772" y="91390"/>
                    </a:cubicBezTo>
                    <a:cubicBezTo>
                      <a:pt x="70753" y="48755"/>
                      <a:pt x="42293" y="11370"/>
                      <a:pt x="1202" y="0"/>
                    </a:cubicBezTo>
                    <a:cubicBezTo>
                      <a:pt x="1725" y="2152"/>
                      <a:pt x="1959" y="4364"/>
                      <a:pt x="1897" y="6578"/>
                    </a:cubicBezTo>
                    <a:close/>
                  </a:path>
                </a:pathLst>
              </a:custGeom>
              <a:grpFill/>
              <a:ln w="6271" cap="flat">
                <a:noFill/>
                <a:prstDash val="solid"/>
                <a:miter/>
              </a:ln>
            </p:spPr>
            <p:txBody>
              <a:bodyPr rtlCol="0" anchor="ctr"/>
              <a:lstStyle/>
              <a:p>
                <a:endParaRPr lang="en-US"/>
              </a:p>
            </p:txBody>
          </p:sp>
          <p:sp>
            <p:nvSpPr>
              <p:cNvPr id="45" name="Picture Placeholder 79">
                <a:extLst>
                  <a:ext uri="{FF2B5EF4-FFF2-40B4-BE49-F238E27FC236}">
                    <a16:creationId xmlns:a16="http://schemas.microsoft.com/office/drawing/2014/main" id="{56E88AF9-7AE6-A0A0-9C7D-0B67953779B8}"/>
                  </a:ext>
                </a:extLst>
              </p:cNvPr>
              <p:cNvSpPr/>
              <p:nvPr/>
            </p:nvSpPr>
            <p:spPr>
              <a:xfrm>
                <a:off x="7123798" y="1104364"/>
                <a:ext cx="70768" cy="119028"/>
              </a:xfrm>
              <a:custGeom>
                <a:avLst/>
                <a:gdLst>
                  <a:gd name="connsiteX0" fmla="*/ 18780 w 70768"/>
                  <a:gd name="connsiteY0" fmla="*/ 112515 h 119028"/>
                  <a:gd name="connsiteX1" fmla="*/ 15745 w 70768"/>
                  <a:gd name="connsiteY1" fmla="*/ 91201 h 119028"/>
                  <a:gd name="connsiteX2" fmla="*/ 70769 w 70768"/>
                  <a:gd name="connsiteY2" fmla="*/ 15938 h 119028"/>
                  <a:gd name="connsiteX3" fmla="*/ 68871 w 70768"/>
                  <a:gd name="connsiteY3" fmla="*/ 6325 h 119028"/>
                  <a:gd name="connsiteX4" fmla="*/ 69820 w 70768"/>
                  <a:gd name="connsiteY4" fmla="*/ 0 h 119028"/>
                  <a:gd name="connsiteX5" fmla="*/ 3397 w 70768"/>
                  <a:gd name="connsiteY5" fmla="*/ 116569 h 119028"/>
                  <a:gd name="connsiteX6" fmla="*/ 4107 w 70768"/>
                  <a:gd name="connsiteY6" fmla="*/ 119029 h 119028"/>
                  <a:gd name="connsiteX7" fmla="*/ 18780 w 70768"/>
                  <a:gd name="connsiteY7"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68" h="119028">
                    <a:moveTo>
                      <a:pt x="18780" y="112515"/>
                    </a:moveTo>
                    <a:cubicBezTo>
                      <a:pt x="16768" y="105589"/>
                      <a:pt x="15746" y="98413"/>
                      <a:pt x="15745" y="91201"/>
                    </a:cubicBezTo>
                    <a:cubicBezTo>
                      <a:pt x="15808" y="56830"/>
                      <a:pt x="38037" y="26425"/>
                      <a:pt x="70769" y="15938"/>
                    </a:cubicBezTo>
                    <a:cubicBezTo>
                      <a:pt x="69516" y="12888"/>
                      <a:pt x="68871" y="9622"/>
                      <a:pt x="68871" y="6325"/>
                    </a:cubicBezTo>
                    <a:cubicBezTo>
                      <a:pt x="68914" y="4184"/>
                      <a:pt x="69234" y="2059"/>
                      <a:pt x="69820" y="0"/>
                    </a:cubicBezTo>
                    <a:cubicBezTo>
                      <a:pt x="19288" y="13848"/>
                      <a:pt x="-10450" y="66037"/>
                      <a:pt x="3397" y="116569"/>
                    </a:cubicBezTo>
                    <a:cubicBezTo>
                      <a:pt x="3623" y="117392"/>
                      <a:pt x="3859" y="118212"/>
                      <a:pt x="4107" y="119029"/>
                    </a:cubicBezTo>
                    <a:cubicBezTo>
                      <a:pt x="8189" y="115364"/>
                      <a:pt x="13325" y="113083"/>
                      <a:pt x="18780" y="112515"/>
                    </a:cubicBezTo>
                    <a:close/>
                  </a:path>
                </a:pathLst>
              </a:custGeom>
              <a:grpFill/>
              <a:ln w="6271" cap="flat">
                <a:noFill/>
                <a:prstDash val="solid"/>
                <a:miter/>
              </a:ln>
            </p:spPr>
            <p:txBody>
              <a:bodyPr rtlCol="0" anchor="ctr"/>
              <a:lstStyle/>
              <a:p>
                <a:endParaRPr lang="en-US"/>
              </a:p>
            </p:txBody>
          </p:sp>
          <p:sp>
            <p:nvSpPr>
              <p:cNvPr id="46" name="Picture Placeholder 79">
                <a:extLst>
                  <a:ext uri="{FF2B5EF4-FFF2-40B4-BE49-F238E27FC236}">
                    <a16:creationId xmlns:a16="http://schemas.microsoft.com/office/drawing/2014/main" id="{207CBF32-7E36-D50F-9772-EF89AC4D5FBD}"/>
                  </a:ext>
                </a:extLst>
              </p:cNvPr>
              <p:cNvSpPr/>
              <p:nvPr/>
            </p:nvSpPr>
            <p:spPr>
              <a:xfrm>
                <a:off x="7155607" y="1255775"/>
                <a:ext cx="124278" cy="34658"/>
              </a:xfrm>
              <a:custGeom>
                <a:avLst/>
                <a:gdLst>
                  <a:gd name="connsiteX0" fmla="*/ 113021 w 124278"/>
                  <a:gd name="connsiteY0" fmla="*/ 1012 h 34658"/>
                  <a:gd name="connsiteX1" fmla="*/ 11827 w 124278"/>
                  <a:gd name="connsiteY1" fmla="*/ 0 h 34658"/>
                  <a:gd name="connsiteX2" fmla="*/ 0 w 124278"/>
                  <a:gd name="connsiteY2" fmla="*/ 10562 h 34658"/>
                  <a:gd name="connsiteX3" fmla="*/ 124278 w 124278"/>
                  <a:gd name="connsiteY3" fmla="*/ 12080 h 34658"/>
                  <a:gd name="connsiteX4" fmla="*/ 113021 w 124278"/>
                  <a:gd name="connsiteY4" fmla="*/ 1012 h 34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8">
                    <a:moveTo>
                      <a:pt x="113021" y="1012"/>
                    </a:moveTo>
                    <a:cubicBezTo>
                      <a:pt x="83491" y="25210"/>
                      <a:pt x="40867" y="24786"/>
                      <a:pt x="11827" y="0"/>
                    </a:cubicBezTo>
                    <a:cubicBezTo>
                      <a:pt x="9068" y="4656"/>
                      <a:pt x="4937" y="8345"/>
                      <a:pt x="0" y="10562"/>
                    </a:cubicBezTo>
                    <a:cubicBezTo>
                      <a:pt x="35207" y="42103"/>
                      <a:pt x="88312" y="42754"/>
                      <a:pt x="124278" y="12080"/>
                    </a:cubicBezTo>
                    <a:cubicBezTo>
                      <a:pt x="119464" y="9654"/>
                      <a:pt x="115528" y="5785"/>
                      <a:pt x="113021" y="1012"/>
                    </a:cubicBezTo>
                    <a:close/>
                  </a:path>
                </a:pathLst>
              </a:custGeom>
              <a:grpFill/>
              <a:ln w="6271" cap="flat">
                <a:noFill/>
                <a:prstDash val="solid"/>
                <a:miter/>
              </a:ln>
            </p:spPr>
            <p:txBody>
              <a:bodyPr rtlCol="0" anchor="ctr"/>
              <a:lstStyle/>
              <a:p>
                <a:endParaRPr lang="en-US"/>
              </a:p>
            </p:txBody>
          </p:sp>
          <p:sp>
            <p:nvSpPr>
              <p:cNvPr id="47" name="Picture Placeholder 79">
                <a:extLst>
                  <a:ext uri="{FF2B5EF4-FFF2-40B4-BE49-F238E27FC236}">
                    <a16:creationId xmlns:a16="http://schemas.microsoft.com/office/drawing/2014/main" id="{BB5083D4-EA62-F772-3275-CF757A5B7ED5}"/>
                  </a:ext>
                </a:extLst>
              </p:cNvPr>
              <p:cNvSpPr/>
              <p:nvPr/>
            </p:nvSpPr>
            <p:spPr>
              <a:xfrm>
                <a:off x="7277355"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48" name="Picture Placeholder 79">
                <a:extLst>
                  <a:ext uri="{FF2B5EF4-FFF2-40B4-BE49-F238E27FC236}">
                    <a16:creationId xmlns:a16="http://schemas.microsoft.com/office/drawing/2014/main" id="{74411E5B-93CD-A8FA-265E-F48D940484DD}"/>
                  </a:ext>
                </a:extLst>
              </p:cNvPr>
              <p:cNvSpPr/>
              <p:nvPr/>
            </p:nvSpPr>
            <p:spPr>
              <a:xfrm>
                <a:off x="7369378" y="1148128"/>
                <a:ext cx="127035" cy="79186"/>
              </a:xfrm>
              <a:custGeom>
                <a:avLst/>
                <a:gdLst>
                  <a:gd name="connsiteX0" fmla="*/ 26816 w 127035"/>
                  <a:gd name="connsiteY0" fmla="*/ 79186 h 79186"/>
                  <a:gd name="connsiteX1" fmla="*/ 24603 w 127035"/>
                  <a:gd name="connsiteY1" fmla="*/ 79186 h 79186"/>
                  <a:gd name="connsiteX2" fmla="*/ 0 w 127035"/>
                  <a:gd name="connsiteY2" fmla="*/ 53508 h 79186"/>
                  <a:gd name="connsiteX3" fmla="*/ 7273 w 127035"/>
                  <a:gd name="connsiteY3" fmla="*/ 36369 h 79186"/>
                  <a:gd name="connsiteX4" fmla="*/ 23085 w 127035"/>
                  <a:gd name="connsiteY4" fmla="*/ 30044 h 79186"/>
                  <a:gd name="connsiteX5" fmla="*/ 49205 w 127035"/>
                  <a:gd name="connsiteY5" fmla="*/ 14233 h 79186"/>
                  <a:gd name="connsiteX6" fmla="*/ 53380 w 127035"/>
                  <a:gd name="connsiteY6" fmla="*/ 14675 h 79186"/>
                  <a:gd name="connsiteX7" fmla="*/ 80449 w 127035"/>
                  <a:gd name="connsiteY7" fmla="*/ 2 h 79186"/>
                  <a:gd name="connsiteX8" fmla="*/ 110554 w 127035"/>
                  <a:gd name="connsiteY8" fmla="*/ 25301 h 79186"/>
                  <a:gd name="connsiteX9" fmla="*/ 126998 w 127035"/>
                  <a:gd name="connsiteY9" fmla="*/ 52117 h 79186"/>
                  <a:gd name="connsiteX10" fmla="*/ 118270 w 127035"/>
                  <a:gd name="connsiteY10" fmla="*/ 72545 h 79186"/>
                  <a:gd name="connsiteX11" fmla="*/ 101510 w 127035"/>
                  <a:gd name="connsiteY11" fmla="*/ 78870 h 79186"/>
                  <a:gd name="connsiteX12" fmla="*/ 63562 w 127035"/>
                  <a:gd name="connsiteY12" fmla="*/ 78870 h 79186"/>
                  <a:gd name="connsiteX13" fmla="*/ 24033 w 127035"/>
                  <a:gd name="connsiteY13" fmla="*/ 45603 h 79186"/>
                  <a:gd name="connsiteX14" fmla="*/ 15622 w 127035"/>
                  <a:gd name="connsiteY14" fmla="*/ 53888 h 79186"/>
                  <a:gd name="connsiteX15" fmla="*/ 25298 w 127035"/>
                  <a:gd name="connsiteY15" fmla="*/ 63375 h 79186"/>
                  <a:gd name="connsiteX16" fmla="*/ 63689 w 127035"/>
                  <a:gd name="connsiteY16" fmla="*/ 63375 h 79186"/>
                  <a:gd name="connsiteX17" fmla="*/ 102206 w 127035"/>
                  <a:gd name="connsiteY17" fmla="*/ 63375 h 79186"/>
                  <a:gd name="connsiteX18" fmla="*/ 107708 w 127035"/>
                  <a:gd name="connsiteY18" fmla="*/ 61098 h 79186"/>
                  <a:gd name="connsiteX19" fmla="*/ 111503 w 127035"/>
                  <a:gd name="connsiteY19" fmla="*/ 51737 h 79186"/>
                  <a:gd name="connsiteX20" fmla="*/ 103217 w 127035"/>
                  <a:gd name="connsiteY20" fmla="*/ 39594 h 79186"/>
                  <a:gd name="connsiteX21" fmla="*/ 96893 w 127035"/>
                  <a:gd name="connsiteY21" fmla="*/ 38962 h 79186"/>
                  <a:gd name="connsiteX22" fmla="*/ 96324 w 127035"/>
                  <a:gd name="connsiteY22" fmla="*/ 32637 h 79186"/>
                  <a:gd name="connsiteX23" fmla="*/ 80512 w 127035"/>
                  <a:gd name="connsiteY23" fmla="*/ 15940 h 79186"/>
                  <a:gd name="connsiteX24" fmla="*/ 80512 w 127035"/>
                  <a:gd name="connsiteY24" fmla="*/ 15940 h 79186"/>
                  <a:gd name="connsiteX25" fmla="*/ 65207 w 127035"/>
                  <a:gd name="connsiteY25" fmla="*/ 27135 h 79186"/>
                  <a:gd name="connsiteX26" fmla="*/ 62108 w 127035"/>
                  <a:gd name="connsiteY26" fmla="*/ 35104 h 79186"/>
                  <a:gd name="connsiteX27" fmla="*/ 54392 w 127035"/>
                  <a:gd name="connsiteY27" fmla="*/ 31372 h 79186"/>
                  <a:gd name="connsiteX28" fmla="*/ 49332 w 127035"/>
                  <a:gd name="connsiteY28" fmla="*/ 30171 h 79186"/>
                  <a:gd name="connsiteX29" fmla="*/ 36683 w 127035"/>
                  <a:gd name="connsiteY29" fmla="*/ 40290 h 79186"/>
                  <a:gd name="connsiteX30" fmla="*/ 34912 w 127035"/>
                  <a:gd name="connsiteY30" fmla="*/ 48512 h 79186"/>
                  <a:gd name="connsiteX31" fmla="*/ 26880 w 127035"/>
                  <a:gd name="connsiteY31" fmla="*/ 46298 h 79186"/>
                  <a:gd name="connsiteX32" fmla="*/ 24792 w 127035"/>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35" h="79186">
                    <a:moveTo>
                      <a:pt x="26816" y="79186"/>
                    </a:moveTo>
                    <a:lnTo>
                      <a:pt x="24603" y="79186"/>
                    </a:lnTo>
                    <a:cubicBezTo>
                      <a:pt x="10900" y="78484"/>
                      <a:pt x="116" y="67229"/>
                      <a:pt x="0" y="53508"/>
                    </a:cubicBezTo>
                    <a:cubicBezTo>
                      <a:pt x="37" y="47053"/>
                      <a:pt x="2656" y="40881"/>
                      <a:pt x="7273" y="36369"/>
                    </a:cubicBezTo>
                    <a:cubicBezTo>
                      <a:pt x="11617" y="32436"/>
                      <a:pt x="17227" y="30191"/>
                      <a:pt x="23085" y="30044"/>
                    </a:cubicBezTo>
                    <a:cubicBezTo>
                      <a:pt x="28000" y="20165"/>
                      <a:pt x="38173" y="14007"/>
                      <a:pt x="49205" y="14233"/>
                    </a:cubicBezTo>
                    <a:cubicBezTo>
                      <a:pt x="50605" y="14286"/>
                      <a:pt x="52000" y="14434"/>
                      <a:pt x="53380" y="14675"/>
                    </a:cubicBezTo>
                    <a:cubicBezTo>
                      <a:pt x="59251" y="5425"/>
                      <a:pt x="69493" y="-126"/>
                      <a:pt x="80449" y="2"/>
                    </a:cubicBezTo>
                    <a:cubicBezTo>
                      <a:pt x="95033" y="700"/>
                      <a:pt x="107354" y="11054"/>
                      <a:pt x="110554" y="25301"/>
                    </a:cubicBezTo>
                    <a:cubicBezTo>
                      <a:pt x="121059" y="29973"/>
                      <a:pt x="127598" y="40636"/>
                      <a:pt x="126998" y="52117"/>
                    </a:cubicBezTo>
                    <a:cubicBezTo>
                      <a:pt x="126912" y="59814"/>
                      <a:pt x="123773" y="67162"/>
                      <a:pt x="118270" y="72545"/>
                    </a:cubicBezTo>
                    <a:cubicBezTo>
                      <a:pt x="113747" y="76799"/>
                      <a:pt x="107716" y="79076"/>
                      <a:pt x="101510" y="78870"/>
                    </a:cubicBezTo>
                    <a:lnTo>
                      <a:pt x="63562" y="78870"/>
                    </a:lnTo>
                    <a:close/>
                    <a:moveTo>
                      <a:pt x="24033" y="45603"/>
                    </a:moveTo>
                    <a:cubicBezTo>
                      <a:pt x="19437" y="45602"/>
                      <a:pt x="15691" y="49292"/>
                      <a:pt x="15622" y="53888"/>
                    </a:cubicBezTo>
                    <a:cubicBezTo>
                      <a:pt x="15970" y="59049"/>
                      <a:pt x="20131" y="63129"/>
                      <a:pt x="25298" y="63375"/>
                    </a:cubicBezTo>
                    <a:cubicBezTo>
                      <a:pt x="26627" y="63375"/>
                      <a:pt x="46296" y="63375"/>
                      <a:pt x="63689" y="63375"/>
                    </a:cubicBezTo>
                    <a:lnTo>
                      <a:pt x="102206" y="63375"/>
                    </a:lnTo>
                    <a:cubicBezTo>
                      <a:pt x="104245" y="63263"/>
                      <a:pt x="106186" y="62460"/>
                      <a:pt x="107708" y="61098"/>
                    </a:cubicBezTo>
                    <a:cubicBezTo>
                      <a:pt x="110145" y="58591"/>
                      <a:pt x="111506" y="55233"/>
                      <a:pt x="111503" y="51737"/>
                    </a:cubicBezTo>
                    <a:cubicBezTo>
                      <a:pt x="112216" y="46175"/>
                      <a:pt x="108657" y="40958"/>
                      <a:pt x="103217" y="39594"/>
                    </a:cubicBezTo>
                    <a:lnTo>
                      <a:pt x="96893" y="38962"/>
                    </a:lnTo>
                    <a:lnTo>
                      <a:pt x="96324" y="32637"/>
                    </a:lnTo>
                    <a:cubicBezTo>
                      <a:pt x="96037" y="23872"/>
                      <a:pt x="89248" y="16704"/>
                      <a:pt x="80512" y="15940"/>
                    </a:cubicBezTo>
                    <a:lnTo>
                      <a:pt x="80512" y="15940"/>
                    </a:lnTo>
                    <a:cubicBezTo>
                      <a:pt x="73543" y="16020"/>
                      <a:pt x="67394" y="20517"/>
                      <a:pt x="65207" y="27135"/>
                    </a:cubicBezTo>
                    <a:lnTo>
                      <a:pt x="62108" y="35104"/>
                    </a:lnTo>
                    <a:lnTo>
                      <a:pt x="54392" y="31372"/>
                    </a:lnTo>
                    <a:cubicBezTo>
                      <a:pt x="52801" y="30640"/>
                      <a:pt x="51081" y="30232"/>
                      <a:pt x="49332" y="30171"/>
                    </a:cubicBezTo>
                    <a:cubicBezTo>
                      <a:pt x="43225" y="30047"/>
                      <a:pt x="37903" y="34306"/>
                      <a:pt x="36683" y="40290"/>
                    </a:cubicBezTo>
                    <a:lnTo>
                      <a:pt x="34912" y="48512"/>
                    </a:lnTo>
                    <a:lnTo>
                      <a:pt x="26880" y="46298"/>
                    </a:lnTo>
                    <a:cubicBezTo>
                      <a:pt x="26202" y="46096"/>
                      <a:pt x="25500" y="45990"/>
                      <a:pt x="24792" y="45982"/>
                    </a:cubicBezTo>
                    <a:close/>
                  </a:path>
                </a:pathLst>
              </a:custGeom>
              <a:grpFill/>
              <a:ln w="6271" cap="flat">
                <a:noFill/>
                <a:prstDash val="solid"/>
                <a:miter/>
              </a:ln>
            </p:spPr>
            <p:txBody>
              <a:bodyPr rtlCol="0" anchor="ctr"/>
              <a:lstStyle/>
              <a:p>
                <a:endParaRPr lang="en-US"/>
              </a:p>
            </p:txBody>
          </p:sp>
          <p:sp>
            <p:nvSpPr>
              <p:cNvPr id="49" name="Picture Placeholder 79">
                <a:extLst>
                  <a:ext uri="{FF2B5EF4-FFF2-40B4-BE49-F238E27FC236}">
                    <a16:creationId xmlns:a16="http://schemas.microsoft.com/office/drawing/2014/main" id="{746C09D4-FB7B-585A-DE4F-E1456DFA6E67}"/>
                  </a:ext>
                </a:extLst>
              </p:cNvPr>
              <p:cNvSpPr/>
              <p:nvPr/>
            </p:nvSpPr>
            <p:spPr>
              <a:xfrm>
                <a:off x="7418963"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0" name="Picture Placeholder 79">
                <a:extLst>
                  <a:ext uri="{FF2B5EF4-FFF2-40B4-BE49-F238E27FC236}">
                    <a16:creationId xmlns:a16="http://schemas.microsoft.com/office/drawing/2014/main" id="{5063433D-EB48-010C-AAA0-94A5431DD409}"/>
                  </a:ext>
                </a:extLst>
              </p:cNvPr>
              <p:cNvSpPr/>
              <p:nvPr/>
            </p:nvSpPr>
            <p:spPr>
              <a:xfrm>
                <a:off x="7345598"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1" name="Picture Placeholder 79">
                <a:extLst>
                  <a:ext uri="{FF2B5EF4-FFF2-40B4-BE49-F238E27FC236}">
                    <a16:creationId xmlns:a16="http://schemas.microsoft.com/office/drawing/2014/main" id="{175B631A-2924-61D2-CD57-81DB2AD0880C}"/>
                  </a:ext>
                </a:extLst>
              </p:cNvPr>
              <p:cNvSpPr/>
              <p:nvPr/>
            </p:nvSpPr>
            <p:spPr>
              <a:xfrm>
                <a:off x="7457164" y="1104175"/>
                <a:ext cx="70711" cy="121116"/>
              </a:xfrm>
              <a:custGeom>
                <a:avLst/>
                <a:gdLst>
                  <a:gd name="connsiteX0" fmla="*/ 1897 w 70711"/>
                  <a:gd name="connsiteY0" fmla="*/ 6514 h 121116"/>
                  <a:gd name="connsiteX1" fmla="*/ 0 w 70711"/>
                  <a:gd name="connsiteY1" fmla="*/ 16128 h 121116"/>
                  <a:gd name="connsiteX2" fmla="*/ 51356 w 70711"/>
                  <a:gd name="connsiteY2" fmla="*/ 114791 h 121116"/>
                  <a:gd name="connsiteX3" fmla="*/ 65839 w 70711"/>
                  <a:gd name="connsiteY3" fmla="*/ 121116 h 121116"/>
                  <a:gd name="connsiteX4" fmla="*/ 6072 w 70711"/>
                  <a:gd name="connsiteY4" fmla="*/ 1599 h 121116"/>
                  <a:gd name="connsiteX5" fmla="*/ 759 w 70711"/>
                  <a:gd name="connsiteY5" fmla="*/ 0 h 121116"/>
                  <a:gd name="connsiteX6" fmla="*/ 1897 w 70711"/>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1" h="121116">
                    <a:moveTo>
                      <a:pt x="1897" y="6514"/>
                    </a:moveTo>
                    <a:cubicBezTo>
                      <a:pt x="1897" y="9812"/>
                      <a:pt x="1253" y="13077"/>
                      <a:pt x="0" y="16128"/>
                    </a:cubicBezTo>
                    <a:cubicBezTo>
                      <a:pt x="41296" y="29347"/>
                      <a:pt x="64217" y="73382"/>
                      <a:pt x="51356" y="114791"/>
                    </a:cubicBezTo>
                    <a:cubicBezTo>
                      <a:pt x="56720" y="115358"/>
                      <a:pt x="61778" y="117567"/>
                      <a:pt x="65839" y="121116"/>
                    </a:cubicBezTo>
                    <a:cubicBezTo>
                      <a:pt x="82339" y="71608"/>
                      <a:pt x="55580" y="18098"/>
                      <a:pt x="6072" y="1599"/>
                    </a:cubicBezTo>
                    <a:cubicBezTo>
                      <a:pt x="4317" y="1014"/>
                      <a:pt x="2545" y="481"/>
                      <a:pt x="759" y="0"/>
                    </a:cubicBezTo>
                    <a:cubicBezTo>
                      <a:pt x="1426" y="2111"/>
                      <a:pt x="1809" y="4302"/>
                      <a:pt x="1897" y="6514"/>
                    </a:cubicBezTo>
                    <a:close/>
                  </a:path>
                </a:pathLst>
              </a:custGeom>
              <a:grpFill/>
              <a:ln w="6271" cap="flat">
                <a:noFill/>
                <a:prstDash val="solid"/>
                <a:miter/>
              </a:ln>
            </p:spPr>
            <p:txBody>
              <a:bodyPr rtlCol="0" anchor="ctr"/>
              <a:lstStyle/>
              <a:p>
                <a:endParaRPr lang="en-US"/>
              </a:p>
            </p:txBody>
          </p:sp>
          <p:sp>
            <p:nvSpPr>
              <p:cNvPr id="52" name="Picture Placeholder 79">
                <a:extLst>
                  <a:ext uri="{FF2B5EF4-FFF2-40B4-BE49-F238E27FC236}">
                    <a16:creationId xmlns:a16="http://schemas.microsoft.com/office/drawing/2014/main" id="{7BB9A29E-3CB8-B3D0-4725-EB0B3CDB155F}"/>
                  </a:ext>
                </a:extLst>
              </p:cNvPr>
              <p:cNvSpPr/>
              <p:nvPr/>
            </p:nvSpPr>
            <p:spPr>
              <a:xfrm>
                <a:off x="7338275" y="1104364"/>
                <a:ext cx="70442" cy="119028"/>
              </a:xfrm>
              <a:custGeom>
                <a:avLst/>
                <a:gdLst>
                  <a:gd name="connsiteX0" fmla="*/ 18454 w 70442"/>
                  <a:gd name="connsiteY0" fmla="*/ 112515 h 119028"/>
                  <a:gd name="connsiteX1" fmla="*/ 70442 w 70442"/>
                  <a:gd name="connsiteY1" fmla="*/ 15938 h 119028"/>
                  <a:gd name="connsiteX2" fmla="*/ 69051 w 70442"/>
                  <a:gd name="connsiteY2" fmla="*/ 6325 h 119028"/>
                  <a:gd name="connsiteX3" fmla="*/ 69936 w 70442"/>
                  <a:gd name="connsiteY3" fmla="*/ 0 h 119028"/>
                  <a:gd name="connsiteX4" fmla="*/ 3365 w 70442"/>
                  <a:gd name="connsiteY4" fmla="*/ 116484 h 119028"/>
                  <a:gd name="connsiteX5" fmla="*/ 4097 w 70442"/>
                  <a:gd name="connsiteY5" fmla="*/ 119029 h 119028"/>
                  <a:gd name="connsiteX6" fmla="*/ 18454 w 70442"/>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42" h="119028">
                    <a:moveTo>
                      <a:pt x="18454" y="112515"/>
                    </a:moveTo>
                    <a:cubicBezTo>
                      <a:pt x="6863" y="71565"/>
                      <a:pt x="29878" y="28811"/>
                      <a:pt x="70442" y="15938"/>
                    </a:cubicBezTo>
                    <a:cubicBezTo>
                      <a:pt x="69397" y="12845"/>
                      <a:pt x="68926" y="9587"/>
                      <a:pt x="69051" y="6325"/>
                    </a:cubicBezTo>
                    <a:cubicBezTo>
                      <a:pt x="69103" y="4189"/>
                      <a:pt x="69400" y="2067"/>
                      <a:pt x="69936" y="0"/>
                    </a:cubicBezTo>
                    <a:cubicBezTo>
                      <a:pt x="19387" y="13783"/>
                      <a:pt x="-10418" y="65935"/>
                      <a:pt x="3365" y="116484"/>
                    </a:cubicBezTo>
                    <a:cubicBezTo>
                      <a:pt x="3597" y="117336"/>
                      <a:pt x="3841" y="118184"/>
                      <a:pt x="4097" y="119029"/>
                    </a:cubicBezTo>
                    <a:cubicBezTo>
                      <a:pt x="8093" y="115424"/>
                      <a:pt x="13109" y="113148"/>
                      <a:pt x="18454" y="112515"/>
                    </a:cubicBezTo>
                    <a:close/>
                  </a:path>
                </a:pathLst>
              </a:custGeom>
              <a:grpFill/>
              <a:ln w="6271" cap="flat">
                <a:noFill/>
                <a:prstDash val="solid"/>
                <a:miter/>
              </a:ln>
            </p:spPr>
            <p:txBody>
              <a:bodyPr rtlCol="0" anchor="ctr"/>
              <a:lstStyle/>
              <a:p>
                <a:endParaRPr lang="en-US"/>
              </a:p>
            </p:txBody>
          </p:sp>
          <p:sp>
            <p:nvSpPr>
              <p:cNvPr id="53" name="Picture Placeholder 79">
                <a:extLst>
                  <a:ext uri="{FF2B5EF4-FFF2-40B4-BE49-F238E27FC236}">
                    <a16:creationId xmlns:a16="http://schemas.microsoft.com/office/drawing/2014/main" id="{FDDC6689-2413-5E67-E6A4-5382E03AA955}"/>
                  </a:ext>
                </a:extLst>
              </p:cNvPr>
              <p:cNvSpPr/>
              <p:nvPr/>
            </p:nvSpPr>
            <p:spPr>
              <a:xfrm>
                <a:off x="7370200" y="1255775"/>
                <a:ext cx="124341" cy="34663"/>
              </a:xfrm>
              <a:custGeom>
                <a:avLst/>
                <a:gdLst>
                  <a:gd name="connsiteX0" fmla="*/ 113021 w 124341"/>
                  <a:gd name="connsiteY0" fmla="*/ 1012 h 34663"/>
                  <a:gd name="connsiteX1" fmla="*/ 11827 w 124341"/>
                  <a:gd name="connsiteY1" fmla="*/ 0 h 34663"/>
                  <a:gd name="connsiteX2" fmla="*/ 0 w 124341"/>
                  <a:gd name="connsiteY2" fmla="*/ 10562 h 34663"/>
                  <a:gd name="connsiteX3" fmla="*/ 124342 w 124341"/>
                  <a:gd name="connsiteY3" fmla="*/ 12080 h 34663"/>
                  <a:gd name="connsiteX4" fmla="*/ 113021 w 124341"/>
                  <a:gd name="connsiteY4" fmla="*/ 1012 h 34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41" h="34663">
                    <a:moveTo>
                      <a:pt x="113021" y="1012"/>
                    </a:moveTo>
                    <a:cubicBezTo>
                      <a:pt x="83491" y="25210"/>
                      <a:pt x="40867" y="24786"/>
                      <a:pt x="11827" y="0"/>
                    </a:cubicBezTo>
                    <a:cubicBezTo>
                      <a:pt x="9118" y="4697"/>
                      <a:pt x="4972" y="8400"/>
                      <a:pt x="0" y="10562"/>
                    </a:cubicBezTo>
                    <a:cubicBezTo>
                      <a:pt x="35227" y="42109"/>
                      <a:pt x="88355" y="42761"/>
                      <a:pt x="124342" y="12080"/>
                    </a:cubicBezTo>
                    <a:cubicBezTo>
                      <a:pt x="119524" y="9637"/>
                      <a:pt x="115572" y="5774"/>
                      <a:pt x="113021" y="1012"/>
                    </a:cubicBezTo>
                    <a:close/>
                  </a:path>
                </a:pathLst>
              </a:custGeom>
              <a:grpFill/>
              <a:ln w="6271" cap="flat">
                <a:noFill/>
                <a:prstDash val="solid"/>
                <a:miter/>
              </a:ln>
            </p:spPr>
            <p:txBody>
              <a:bodyPr rtlCol="0" anchor="ctr"/>
              <a:lstStyle/>
              <a:p>
                <a:endParaRPr lang="en-US"/>
              </a:p>
            </p:txBody>
          </p:sp>
          <p:sp>
            <p:nvSpPr>
              <p:cNvPr id="54" name="Picture Placeholder 79">
                <a:extLst>
                  <a:ext uri="{FF2B5EF4-FFF2-40B4-BE49-F238E27FC236}">
                    <a16:creationId xmlns:a16="http://schemas.microsoft.com/office/drawing/2014/main" id="{4FFBC70D-75C6-E9DB-BFB5-3C701134A6D3}"/>
                  </a:ext>
                </a:extLst>
              </p:cNvPr>
              <p:cNvSpPr/>
              <p:nvPr/>
            </p:nvSpPr>
            <p:spPr>
              <a:xfrm>
                <a:off x="7491822"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55" name="Picture Placeholder 79">
                <a:extLst>
                  <a:ext uri="{FF2B5EF4-FFF2-40B4-BE49-F238E27FC236}">
                    <a16:creationId xmlns:a16="http://schemas.microsoft.com/office/drawing/2014/main" id="{712646A2-4244-BFE5-3233-CAECD20A3DA2}"/>
                  </a:ext>
                </a:extLst>
              </p:cNvPr>
              <p:cNvSpPr/>
              <p:nvPr/>
            </p:nvSpPr>
            <p:spPr>
              <a:xfrm>
                <a:off x="7568982" y="1055979"/>
                <a:ext cx="127097" cy="79439"/>
              </a:xfrm>
              <a:custGeom>
                <a:avLst/>
                <a:gdLst>
                  <a:gd name="connsiteX0" fmla="*/ 27069 w 127097"/>
                  <a:gd name="connsiteY0" fmla="*/ 79439 h 79439"/>
                  <a:gd name="connsiteX1" fmla="*/ 24856 w 127097"/>
                  <a:gd name="connsiteY1" fmla="*/ 79439 h 79439"/>
                  <a:gd name="connsiteX2" fmla="*/ 0 w 127097"/>
                  <a:gd name="connsiteY2" fmla="*/ 53761 h 79439"/>
                  <a:gd name="connsiteX3" fmla="*/ 23338 w 127097"/>
                  <a:gd name="connsiteY3" fmla="*/ 30044 h 79439"/>
                  <a:gd name="connsiteX4" fmla="*/ 49458 w 127097"/>
                  <a:gd name="connsiteY4" fmla="*/ 14233 h 79439"/>
                  <a:gd name="connsiteX5" fmla="*/ 53380 w 127097"/>
                  <a:gd name="connsiteY5" fmla="*/ 14675 h 79439"/>
                  <a:gd name="connsiteX6" fmla="*/ 80449 w 127097"/>
                  <a:gd name="connsiteY6" fmla="*/ 2 h 79439"/>
                  <a:gd name="connsiteX7" fmla="*/ 110617 w 127097"/>
                  <a:gd name="connsiteY7" fmla="*/ 25301 h 79439"/>
                  <a:gd name="connsiteX8" fmla="*/ 127061 w 127097"/>
                  <a:gd name="connsiteY8" fmla="*/ 52054 h 79439"/>
                  <a:gd name="connsiteX9" fmla="*/ 118333 w 127097"/>
                  <a:gd name="connsiteY9" fmla="*/ 72545 h 79439"/>
                  <a:gd name="connsiteX10" fmla="*/ 101573 w 127097"/>
                  <a:gd name="connsiteY10" fmla="*/ 78870 h 79439"/>
                  <a:gd name="connsiteX11" fmla="*/ 63626 w 127097"/>
                  <a:gd name="connsiteY11" fmla="*/ 78870 h 79439"/>
                  <a:gd name="connsiteX12" fmla="*/ 24286 w 127097"/>
                  <a:gd name="connsiteY12" fmla="*/ 45856 h 79439"/>
                  <a:gd name="connsiteX13" fmla="*/ 18468 w 127097"/>
                  <a:gd name="connsiteY13" fmla="*/ 48196 h 79439"/>
                  <a:gd name="connsiteX14" fmla="*/ 15812 w 127097"/>
                  <a:gd name="connsiteY14" fmla="*/ 54141 h 79439"/>
                  <a:gd name="connsiteX15" fmla="*/ 25235 w 127097"/>
                  <a:gd name="connsiteY15" fmla="*/ 63628 h 79439"/>
                  <a:gd name="connsiteX16" fmla="*/ 63626 w 127097"/>
                  <a:gd name="connsiteY16" fmla="*/ 63628 h 79439"/>
                  <a:gd name="connsiteX17" fmla="*/ 102142 w 127097"/>
                  <a:gd name="connsiteY17" fmla="*/ 63628 h 79439"/>
                  <a:gd name="connsiteX18" fmla="*/ 107581 w 127097"/>
                  <a:gd name="connsiteY18" fmla="*/ 61351 h 79439"/>
                  <a:gd name="connsiteX19" fmla="*/ 111439 w 127097"/>
                  <a:gd name="connsiteY19" fmla="*/ 51927 h 79439"/>
                  <a:gd name="connsiteX20" fmla="*/ 103154 w 127097"/>
                  <a:gd name="connsiteY20" fmla="*/ 39784 h 79439"/>
                  <a:gd name="connsiteX21" fmla="*/ 96830 w 127097"/>
                  <a:gd name="connsiteY21" fmla="*/ 39215 h 79439"/>
                  <a:gd name="connsiteX22" fmla="*/ 96197 w 127097"/>
                  <a:gd name="connsiteY22" fmla="*/ 32890 h 79439"/>
                  <a:gd name="connsiteX23" fmla="*/ 80449 w 127097"/>
                  <a:gd name="connsiteY23" fmla="*/ 16256 h 79439"/>
                  <a:gd name="connsiteX24" fmla="*/ 80449 w 127097"/>
                  <a:gd name="connsiteY24" fmla="*/ 16256 h 79439"/>
                  <a:gd name="connsiteX25" fmla="*/ 64954 w 127097"/>
                  <a:gd name="connsiteY25" fmla="*/ 27324 h 79439"/>
                  <a:gd name="connsiteX26" fmla="*/ 61855 w 127097"/>
                  <a:gd name="connsiteY26" fmla="*/ 35293 h 79439"/>
                  <a:gd name="connsiteX27" fmla="*/ 54139 w 127097"/>
                  <a:gd name="connsiteY27" fmla="*/ 31562 h 79439"/>
                  <a:gd name="connsiteX28" fmla="*/ 37287 w 127097"/>
                  <a:gd name="connsiteY28" fmla="*/ 37565 h 79439"/>
                  <a:gd name="connsiteX29" fmla="*/ 36430 w 127097"/>
                  <a:gd name="connsiteY29" fmla="*/ 39974 h 79439"/>
                  <a:gd name="connsiteX30" fmla="*/ 34406 w 127097"/>
                  <a:gd name="connsiteY30" fmla="*/ 48385 h 79439"/>
                  <a:gd name="connsiteX31" fmla="*/ 26563 w 127097"/>
                  <a:gd name="connsiteY31" fmla="*/ 46298 h 79439"/>
                  <a:gd name="connsiteX32" fmla="*/ 24476 w 127097"/>
                  <a:gd name="connsiteY32" fmla="*/ 46298 h 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97" h="79439">
                    <a:moveTo>
                      <a:pt x="27069" y="79439"/>
                    </a:moveTo>
                    <a:lnTo>
                      <a:pt x="24856" y="79439"/>
                    </a:lnTo>
                    <a:cubicBezTo>
                      <a:pt x="11054" y="78867"/>
                      <a:pt x="123" y="67575"/>
                      <a:pt x="0" y="53761"/>
                    </a:cubicBezTo>
                    <a:cubicBezTo>
                      <a:pt x="322" y="40944"/>
                      <a:pt x="10528" y="30573"/>
                      <a:pt x="23338" y="30044"/>
                    </a:cubicBezTo>
                    <a:cubicBezTo>
                      <a:pt x="28217" y="20131"/>
                      <a:pt x="38414" y="13960"/>
                      <a:pt x="49458" y="14233"/>
                    </a:cubicBezTo>
                    <a:cubicBezTo>
                      <a:pt x="50774" y="14291"/>
                      <a:pt x="52084" y="14439"/>
                      <a:pt x="53380" y="14675"/>
                    </a:cubicBezTo>
                    <a:cubicBezTo>
                      <a:pt x="59251" y="5425"/>
                      <a:pt x="69493" y="-126"/>
                      <a:pt x="80449" y="2"/>
                    </a:cubicBezTo>
                    <a:cubicBezTo>
                      <a:pt x="95049" y="694"/>
                      <a:pt x="107392" y="11044"/>
                      <a:pt x="110617" y="25301"/>
                    </a:cubicBezTo>
                    <a:cubicBezTo>
                      <a:pt x="121110" y="29950"/>
                      <a:pt x="127649" y="40590"/>
                      <a:pt x="127061" y="52054"/>
                    </a:cubicBezTo>
                    <a:cubicBezTo>
                      <a:pt x="126966" y="59767"/>
                      <a:pt x="123829" y="67131"/>
                      <a:pt x="118333" y="72545"/>
                    </a:cubicBezTo>
                    <a:cubicBezTo>
                      <a:pt x="113811" y="76799"/>
                      <a:pt x="107779" y="79076"/>
                      <a:pt x="101573" y="78870"/>
                    </a:cubicBezTo>
                    <a:cubicBezTo>
                      <a:pt x="100118" y="78870"/>
                      <a:pt x="81840" y="78870"/>
                      <a:pt x="63626" y="78870"/>
                    </a:cubicBezTo>
                    <a:close/>
                    <a:moveTo>
                      <a:pt x="24286" y="45856"/>
                    </a:moveTo>
                    <a:cubicBezTo>
                      <a:pt x="22115" y="45843"/>
                      <a:pt x="20026" y="46683"/>
                      <a:pt x="18468" y="48196"/>
                    </a:cubicBezTo>
                    <a:cubicBezTo>
                      <a:pt x="16826" y="49745"/>
                      <a:pt x="15870" y="51884"/>
                      <a:pt x="15812" y="54141"/>
                    </a:cubicBezTo>
                    <a:cubicBezTo>
                      <a:pt x="16198" y="59188"/>
                      <a:pt x="20191" y="63208"/>
                      <a:pt x="25235" y="63628"/>
                    </a:cubicBezTo>
                    <a:lnTo>
                      <a:pt x="63626" y="63628"/>
                    </a:lnTo>
                    <a:cubicBezTo>
                      <a:pt x="86710" y="63628"/>
                      <a:pt x="100751" y="63628"/>
                      <a:pt x="102142" y="63628"/>
                    </a:cubicBezTo>
                    <a:cubicBezTo>
                      <a:pt x="104160" y="63502"/>
                      <a:pt x="106076" y="62700"/>
                      <a:pt x="107581" y="61351"/>
                    </a:cubicBezTo>
                    <a:cubicBezTo>
                      <a:pt x="110075" y="58851"/>
                      <a:pt x="111465" y="55458"/>
                      <a:pt x="111439" y="51927"/>
                    </a:cubicBezTo>
                    <a:cubicBezTo>
                      <a:pt x="112097" y="46379"/>
                      <a:pt x="108559" y="41197"/>
                      <a:pt x="103154" y="39784"/>
                    </a:cubicBezTo>
                    <a:lnTo>
                      <a:pt x="96830" y="39215"/>
                    </a:lnTo>
                    <a:lnTo>
                      <a:pt x="96197" y="32890"/>
                    </a:lnTo>
                    <a:cubicBezTo>
                      <a:pt x="95911" y="24160"/>
                      <a:pt x="89150" y="17020"/>
                      <a:pt x="80449" y="16256"/>
                    </a:cubicBezTo>
                    <a:lnTo>
                      <a:pt x="80449" y="16256"/>
                    </a:lnTo>
                    <a:cubicBezTo>
                      <a:pt x="73431" y="16198"/>
                      <a:pt x="67174" y="20667"/>
                      <a:pt x="64954" y="27324"/>
                    </a:cubicBezTo>
                    <a:lnTo>
                      <a:pt x="61855" y="35293"/>
                    </a:lnTo>
                    <a:lnTo>
                      <a:pt x="54139" y="31562"/>
                    </a:lnTo>
                    <a:cubicBezTo>
                      <a:pt x="47828" y="28566"/>
                      <a:pt x="40283" y="31254"/>
                      <a:pt x="37287" y="37565"/>
                    </a:cubicBezTo>
                    <a:cubicBezTo>
                      <a:pt x="36920" y="38337"/>
                      <a:pt x="36633" y="39144"/>
                      <a:pt x="36430" y="39974"/>
                    </a:cubicBezTo>
                    <a:lnTo>
                      <a:pt x="34406" y="48385"/>
                    </a:lnTo>
                    <a:lnTo>
                      <a:pt x="26563" y="46298"/>
                    </a:lnTo>
                    <a:cubicBezTo>
                      <a:pt x="25870" y="46229"/>
                      <a:pt x="25170" y="46229"/>
                      <a:pt x="24476" y="46298"/>
                    </a:cubicBezTo>
                    <a:close/>
                  </a:path>
                </a:pathLst>
              </a:custGeom>
              <a:grpFill/>
              <a:ln w="6271" cap="flat">
                <a:noFill/>
                <a:prstDash val="solid"/>
                <a:miter/>
              </a:ln>
            </p:spPr>
            <p:txBody>
              <a:bodyPr rtlCol="0" anchor="ctr"/>
              <a:lstStyle/>
              <a:p>
                <a:endParaRPr lang="en-US"/>
              </a:p>
            </p:txBody>
          </p:sp>
          <p:sp>
            <p:nvSpPr>
              <p:cNvPr id="56" name="Picture Placeholder 79">
                <a:extLst>
                  <a:ext uri="{FF2B5EF4-FFF2-40B4-BE49-F238E27FC236}">
                    <a16:creationId xmlns:a16="http://schemas.microsoft.com/office/drawing/2014/main" id="{7DC7B619-CFAB-7417-358C-F2AD723A3D22}"/>
                  </a:ext>
                </a:extLst>
              </p:cNvPr>
              <p:cNvSpPr/>
              <p:nvPr/>
            </p:nvSpPr>
            <p:spPr>
              <a:xfrm>
                <a:off x="7618822" y="1004499"/>
                <a:ext cx="28207" cy="28207"/>
              </a:xfrm>
              <a:custGeom>
                <a:avLst/>
                <a:gdLst>
                  <a:gd name="connsiteX0" fmla="*/ 14103 w 28207"/>
                  <a:gd name="connsiteY0" fmla="*/ 28208 h 28207"/>
                  <a:gd name="connsiteX1" fmla="*/ 0 w 28207"/>
                  <a:gd name="connsiteY1" fmla="*/ 14103 h 28207"/>
                  <a:gd name="connsiteX2" fmla="*/ 14105 w 28207"/>
                  <a:gd name="connsiteY2" fmla="*/ 0 h 28207"/>
                  <a:gd name="connsiteX3" fmla="*/ 28208 w 28207"/>
                  <a:gd name="connsiteY3" fmla="*/ 14105 h 28207"/>
                  <a:gd name="connsiteX4" fmla="*/ 28206 w 28207"/>
                  <a:gd name="connsiteY4" fmla="*/ 14294 h 28207"/>
                  <a:gd name="connsiteX5" fmla="*/ 14103 w 28207"/>
                  <a:gd name="connsiteY5" fmla="*/ 28208 h 28207"/>
                  <a:gd name="connsiteX6" fmla="*/ 14103 w 28207"/>
                  <a:gd name="connsiteY6" fmla="*/ 7906 h 28207"/>
                  <a:gd name="connsiteX7" fmla="*/ 7778 w 28207"/>
                  <a:gd name="connsiteY7" fmla="*/ 14230 h 28207"/>
                  <a:gd name="connsiteX8" fmla="*/ 14103 w 28207"/>
                  <a:gd name="connsiteY8" fmla="*/ 20555 h 28207"/>
                  <a:gd name="connsiteX9" fmla="*/ 20427 w 28207"/>
                  <a:gd name="connsiteY9" fmla="*/ 14230 h 28207"/>
                  <a:gd name="connsiteX10" fmla="*/ 14103 w 28207"/>
                  <a:gd name="connsiteY10" fmla="*/ 8095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7" h="28207">
                    <a:moveTo>
                      <a:pt x="14103" y="28208"/>
                    </a:moveTo>
                    <a:cubicBezTo>
                      <a:pt x="6313" y="28207"/>
                      <a:pt x="-1" y="21892"/>
                      <a:pt x="0" y="14103"/>
                    </a:cubicBezTo>
                    <a:cubicBezTo>
                      <a:pt x="1" y="6313"/>
                      <a:pt x="6316" y="-1"/>
                      <a:pt x="14105" y="0"/>
                    </a:cubicBezTo>
                    <a:cubicBezTo>
                      <a:pt x="21894" y="1"/>
                      <a:pt x="28208" y="6316"/>
                      <a:pt x="28208" y="14105"/>
                    </a:cubicBezTo>
                    <a:cubicBezTo>
                      <a:pt x="28208" y="14168"/>
                      <a:pt x="28207" y="14231"/>
                      <a:pt x="28206" y="14294"/>
                    </a:cubicBezTo>
                    <a:cubicBezTo>
                      <a:pt x="28103" y="22009"/>
                      <a:pt x="21819" y="28208"/>
                      <a:pt x="14103" y="28208"/>
                    </a:cubicBezTo>
                    <a:close/>
                    <a:moveTo>
                      <a:pt x="14103" y="7906"/>
                    </a:moveTo>
                    <a:cubicBezTo>
                      <a:pt x="10610" y="7906"/>
                      <a:pt x="7778" y="10737"/>
                      <a:pt x="7778" y="14230"/>
                    </a:cubicBezTo>
                    <a:cubicBezTo>
                      <a:pt x="7778" y="17723"/>
                      <a:pt x="10610" y="20555"/>
                      <a:pt x="14103" y="20555"/>
                    </a:cubicBezTo>
                    <a:cubicBezTo>
                      <a:pt x="17596" y="20555"/>
                      <a:pt x="20427" y="17723"/>
                      <a:pt x="20427" y="14230"/>
                    </a:cubicBezTo>
                    <a:cubicBezTo>
                      <a:pt x="20325" y="10812"/>
                      <a:pt x="17523" y="8094"/>
                      <a:pt x="14103" y="8095"/>
                    </a:cubicBezTo>
                    <a:close/>
                  </a:path>
                </a:pathLst>
              </a:custGeom>
              <a:grpFill/>
              <a:ln w="6271" cap="flat">
                <a:noFill/>
                <a:prstDash val="solid"/>
                <a:miter/>
              </a:ln>
            </p:spPr>
            <p:txBody>
              <a:bodyPr rtlCol="0" anchor="ctr"/>
              <a:lstStyle/>
              <a:p>
                <a:endParaRPr lang="en-US"/>
              </a:p>
            </p:txBody>
          </p:sp>
          <p:sp>
            <p:nvSpPr>
              <p:cNvPr id="57" name="Picture Placeholder 79">
                <a:extLst>
                  <a:ext uri="{FF2B5EF4-FFF2-40B4-BE49-F238E27FC236}">
                    <a16:creationId xmlns:a16="http://schemas.microsoft.com/office/drawing/2014/main" id="{3A3F04A4-C37D-FD65-D5BD-E6A05553680A}"/>
                  </a:ext>
                </a:extLst>
              </p:cNvPr>
              <p:cNvSpPr/>
              <p:nvPr/>
            </p:nvSpPr>
            <p:spPr>
              <a:xfrm>
                <a:off x="7545265" y="1136493"/>
                <a:ext cx="28334" cy="28334"/>
              </a:xfrm>
              <a:custGeom>
                <a:avLst/>
                <a:gdLst>
                  <a:gd name="connsiteX0" fmla="*/ 14230 w 28334"/>
                  <a:gd name="connsiteY0" fmla="*/ 28334 h 28334"/>
                  <a:gd name="connsiteX1" fmla="*/ 0 w 28334"/>
                  <a:gd name="connsiteY1" fmla="*/ 14230 h 28334"/>
                  <a:gd name="connsiteX2" fmla="*/ 14104 w 28334"/>
                  <a:gd name="connsiteY2" fmla="*/ 0 h 28334"/>
                  <a:gd name="connsiteX3" fmla="*/ 28334 w 28334"/>
                  <a:gd name="connsiteY3" fmla="*/ 14104 h 28334"/>
                  <a:gd name="connsiteX4" fmla="*/ 28334 w 28334"/>
                  <a:gd name="connsiteY4" fmla="*/ 14167 h 28334"/>
                  <a:gd name="connsiteX5" fmla="*/ 14230 w 28334"/>
                  <a:gd name="connsiteY5" fmla="*/ 28334 h 28334"/>
                  <a:gd name="connsiteX6" fmla="*/ 14230 w 28334"/>
                  <a:gd name="connsiteY6" fmla="*/ 7969 h 28334"/>
                  <a:gd name="connsiteX7" fmla="*/ 7906 w 28334"/>
                  <a:gd name="connsiteY7" fmla="*/ 14294 h 28334"/>
                  <a:gd name="connsiteX8" fmla="*/ 14230 w 28334"/>
                  <a:gd name="connsiteY8" fmla="*/ 20618 h 28334"/>
                  <a:gd name="connsiteX9" fmla="*/ 20555 w 28334"/>
                  <a:gd name="connsiteY9" fmla="*/ 14294 h 28334"/>
                  <a:gd name="connsiteX10" fmla="*/ 14230 w 28334"/>
                  <a:gd name="connsiteY10" fmla="*/ 7969 h 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4">
                    <a:moveTo>
                      <a:pt x="14230" y="28334"/>
                    </a:moveTo>
                    <a:cubicBezTo>
                      <a:pt x="6406" y="28369"/>
                      <a:pt x="35" y="22055"/>
                      <a:pt x="0" y="14230"/>
                    </a:cubicBezTo>
                    <a:cubicBezTo>
                      <a:pt x="-35" y="6406"/>
                      <a:pt x="6280" y="36"/>
                      <a:pt x="14104" y="0"/>
                    </a:cubicBezTo>
                    <a:cubicBezTo>
                      <a:pt x="21928" y="-35"/>
                      <a:pt x="28300" y="6280"/>
                      <a:pt x="28334" y="14104"/>
                    </a:cubicBezTo>
                    <a:cubicBezTo>
                      <a:pt x="28334" y="14125"/>
                      <a:pt x="28334" y="14146"/>
                      <a:pt x="28334" y="14167"/>
                    </a:cubicBezTo>
                    <a:cubicBezTo>
                      <a:pt x="28334" y="21967"/>
                      <a:pt x="22030" y="28300"/>
                      <a:pt x="14230" y="28334"/>
                    </a:cubicBezTo>
                    <a:close/>
                    <a:moveTo>
                      <a:pt x="14230" y="7969"/>
                    </a:moveTo>
                    <a:cubicBezTo>
                      <a:pt x="10737" y="7969"/>
                      <a:pt x="7906" y="10801"/>
                      <a:pt x="7906" y="14294"/>
                    </a:cubicBezTo>
                    <a:cubicBezTo>
                      <a:pt x="7906" y="17787"/>
                      <a:pt x="10737" y="20618"/>
                      <a:pt x="14230" y="20618"/>
                    </a:cubicBezTo>
                    <a:cubicBezTo>
                      <a:pt x="17724" y="20618"/>
                      <a:pt x="20555" y="17787"/>
                      <a:pt x="20555" y="14294"/>
                    </a:cubicBezTo>
                    <a:cubicBezTo>
                      <a:pt x="20555" y="10801"/>
                      <a:pt x="17724" y="7969"/>
                      <a:pt x="14230" y="7969"/>
                    </a:cubicBezTo>
                    <a:close/>
                  </a:path>
                </a:pathLst>
              </a:custGeom>
              <a:grpFill/>
              <a:ln w="6271" cap="flat">
                <a:noFill/>
                <a:prstDash val="solid"/>
                <a:miter/>
              </a:ln>
            </p:spPr>
            <p:txBody>
              <a:bodyPr rtlCol="0" anchor="ctr"/>
              <a:lstStyle/>
              <a:p>
                <a:endParaRPr lang="en-US"/>
              </a:p>
            </p:txBody>
          </p:sp>
          <p:sp>
            <p:nvSpPr>
              <p:cNvPr id="58" name="Picture Placeholder 79">
                <a:extLst>
                  <a:ext uri="{FF2B5EF4-FFF2-40B4-BE49-F238E27FC236}">
                    <a16:creationId xmlns:a16="http://schemas.microsoft.com/office/drawing/2014/main" id="{945A34C3-0CBC-477D-C34C-18E9219BA7C3}"/>
                  </a:ext>
                </a:extLst>
              </p:cNvPr>
              <p:cNvSpPr/>
              <p:nvPr/>
            </p:nvSpPr>
            <p:spPr>
              <a:xfrm>
                <a:off x="7657021" y="1012278"/>
                <a:ext cx="70784" cy="121116"/>
              </a:xfrm>
              <a:custGeom>
                <a:avLst/>
                <a:gdLst>
                  <a:gd name="connsiteX0" fmla="*/ 1834 w 70784"/>
                  <a:gd name="connsiteY0" fmla="*/ 6514 h 121116"/>
                  <a:gd name="connsiteX1" fmla="*/ 0 w 70784"/>
                  <a:gd name="connsiteY1" fmla="*/ 16128 h 121116"/>
                  <a:gd name="connsiteX2" fmla="*/ 51419 w 70784"/>
                  <a:gd name="connsiteY2" fmla="*/ 114791 h 121116"/>
                  <a:gd name="connsiteX3" fmla="*/ 65902 w 70784"/>
                  <a:gd name="connsiteY3" fmla="*/ 121116 h 121116"/>
                  <a:gd name="connsiteX4" fmla="*/ 6177 w 70784"/>
                  <a:gd name="connsiteY4" fmla="*/ 1578 h 121116"/>
                  <a:gd name="connsiteX5" fmla="*/ 949 w 70784"/>
                  <a:gd name="connsiteY5" fmla="*/ 0 h 121116"/>
                  <a:gd name="connsiteX6" fmla="*/ 1834 w 70784"/>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84" h="121116">
                    <a:moveTo>
                      <a:pt x="1834" y="6514"/>
                    </a:moveTo>
                    <a:cubicBezTo>
                      <a:pt x="1818" y="9804"/>
                      <a:pt x="1196" y="13063"/>
                      <a:pt x="0" y="16128"/>
                    </a:cubicBezTo>
                    <a:cubicBezTo>
                      <a:pt x="41319" y="29321"/>
                      <a:pt x="64277" y="73364"/>
                      <a:pt x="51419" y="114791"/>
                    </a:cubicBezTo>
                    <a:cubicBezTo>
                      <a:pt x="56789" y="115325"/>
                      <a:pt x="61861" y="117538"/>
                      <a:pt x="65902" y="121116"/>
                    </a:cubicBezTo>
                    <a:cubicBezTo>
                      <a:pt x="82416" y="71613"/>
                      <a:pt x="55682" y="18095"/>
                      <a:pt x="6177" y="1578"/>
                    </a:cubicBezTo>
                    <a:cubicBezTo>
                      <a:pt x="4449" y="1002"/>
                      <a:pt x="2706" y="476"/>
                      <a:pt x="949" y="0"/>
                    </a:cubicBezTo>
                    <a:cubicBezTo>
                      <a:pt x="1504" y="2128"/>
                      <a:pt x="1801" y="4315"/>
                      <a:pt x="1834" y="6514"/>
                    </a:cubicBezTo>
                    <a:close/>
                  </a:path>
                </a:pathLst>
              </a:custGeom>
              <a:grpFill/>
              <a:ln w="6271" cap="flat">
                <a:noFill/>
                <a:prstDash val="solid"/>
                <a:miter/>
              </a:ln>
            </p:spPr>
            <p:txBody>
              <a:bodyPr rtlCol="0" anchor="ctr"/>
              <a:lstStyle/>
              <a:p>
                <a:endParaRPr lang="en-US"/>
              </a:p>
            </p:txBody>
          </p:sp>
          <p:sp>
            <p:nvSpPr>
              <p:cNvPr id="59" name="Picture Placeholder 79">
                <a:extLst>
                  <a:ext uri="{FF2B5EF4-FFF2-40B4-BE49-F238E27FC236}">
                    <a16:creationId xmlns:a16="http://schemas.microsoft.com/office/drawing/2014/main" id="{F00820EF-96CC-E1F8-6A51-2807EF7E8715}"/>
                  </a:ext>
                </a:extLst>
              </p:cNvPr>
              <p:cNvSpPr/>
              <p:nvPr/>
            </p:nvSpPr>
            <p:spPr>
              <a:xfrm>
                <a:off x="7538117" y="1012468"/>
                <a:ext cx="70710" cy="119028"/>
              </a:xfrm>
              <a:custGeom>
                <a:avLst/>
                <a:gdLst>
                  <a:gd name="connsiteX0" fmla="*/ 18722 w 70710"/>
                  <a:gd name="connsiteY0" fmla="*/ 112515 h 119028"/>
                  <a:gd name="connsiteX1" fmla="*/ 70710 w 70710"/>
                  <a:gd name="connsiteY1" fmla="*/ 15938 h 119028"/>
                  <a:gd name="connsiteX2" fmla="*/ 68813 w 70710"/>
                  <a:gd name="connsiteY2" fmla="*/ 6325 h 119028"/>
                  <a:gd name="connsiteX3" fmla="*/ 69761 w 70710"/>
                  <a:gd name="connsiteY3" fmla="*/ 0 h 119028"/>
                  <a:gd name="connsiteX4" fmla="*/ 3413 w 70710"/>
                  <a:gd name="connsiteY4" fmla="*/ 116611 h 119028"/>
                  <a:gd name="connsiteX5" fmla="*/ 4112 w 70710"/>
                  <a:gd name="connsiteY5" fmla="*/ 119029 h 119028"/>
                  <a:gd name="connsiteX6" fmla="*/ 18722 w 70710"/>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0" h="119028">
                    <a:moveTo>
                      <a:pt x="18722" y="112515"/>
                    </a:moveTo>
                    <a:cubicBezTo>
                      <a:pt x="7131" y="71565"/>
                      <a:pt x="30146" y="28811"/>
                      <a:pt x="70710" y="15938"/>
                    </a:cubicBezTo>
                    <a:cubicBezTo>
                      <a:pt x="69457" y="12888"/>
                      <a:pt x="68813" y="9622"/>
                      <a:pt x="68813" y="6325"/>
                    </a:cubicBezTo>
                    <a:cubicBezTo>
                      <a:pt x="68852" y="4184"/>
                      <a:pt x="69171" y="2058"/>
                      <a:pt x="69761" y="0"/>
                    </a:cubicBezTo>
                    <a:cubicBezTo>
                      <a:pt x="19239" y="13880"/>
                      <a:pt x="-10467" y="66088"/>
                      <a:pt x="3413" y="116611"/>
                    </a:cubicBezTo>
                    <a:cubicBezTo>
                      <a:pt x="3635" y="117420"/>
                      <a:pt x="3869" y="118226"/>
                      <a:pt x="4112" y="119029"/>
                    </a:cubicBezTo>
                    <a:cubicBezTo>
                      <a:pt x="8149" y="115335"/>
                      <a:pt x="13276" y="113048"/>
                      <a:pt x="18722" y="112515"/>
                    </a:cubicBezTo>
                    <a:close/>
                  </a:path>
                </a:pathLst>
              </a:custGeom>
              <a:grpFill/>
              <a:ln w="6271" cap="flat">
                <a:noFill/>
                <a:prstDash val="solid"/>
                <a:miter/>
              </a:ln>
            </p:spPr>
            <p:txBody>
              <a:bodyPr rtlCol="0" anchor="ctr"/>
              <a:lstStyle/>
              <a:p>
                <a:endParaRPr lang="en-US"/>
              </a:p>
            </p:txBody>
          </p:sp>
          <p:sp>
            <p:nvSpPr>
              <p:cNvPr id="60" name="Picture Placeholder 79">
                <a:extLst>
                  <a:ext uri="{FF2B5EF4-FFF2-40B4-BE49-F238E27FC236}">
                    <a16:creationId xmlns:a16="http://schemas.microsoft.com/office/drawing/2014/main" id="{86F821F1-115C-8FA5-E904-05905CB2EC01}"/>
                  </a:ext>
                </a:extLst>
              </p:cNvPr>
              <p:cNvSpPr/>
              <p:nvPr/>
            </p:nvSpPr>
            <p:spPr>
              <a:xfrm>
                <a:off x="7569868" y="1163879"/>
                <a:ext cx="124278" cy="34657"/>
              </a:xfrm>
              <a:custGeom>
                <a:avLst/>
                <a:gdLst>
                  <a:gd name="connsiteX0" fmla="*/ 113021 w 124278"/>
                  <a:gd name="connsiteY0" fmla="*/ 1012 h 34657"/>
                  <a:gd name="connsiteX1" fmla="*/ 11827 w 124278"/>
                  <a:gd name="connsiteY1" fmla="*/ 0 h 34657"/>
                  <a:gd name="connsiteX2" fmla="*/ 0 w 124278"/>
                  <a:gd name="connsiteY2" fmla="*/ 10562 h 34657"/>
                  <a:gd name="connsiteX3" fmla="*/ 124278 w 124278"/>
                  <a:gd name="connsiteY3" fmla="*/ 12080 h 34657"/>
                  <a:gd name="connsiteX4" fmla="*/ 113021 w 124278"/>
                  <a:gd name="connsiteY4" fmla="*/ 1012 h 34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7">
                    <a:moveTo>
                      <a:pt x="113021" y="1012"/>
                    </a:moveTo>
                    <a:cubicBezTo>
                      <a:pt x="83491" y="25213"/>
                      <a:pt x="40867" y="24787"/>
                      <a:pt x="11827" y="0"/>
                    </a:cubicBezTo>
                    <a:cubicBezTo>
                      <a:pt x="9068" y="4656"/>
                      <a:pt x="4937" y="8345"/>
                      <a:pt x="0" y="10562"/>
                    </a:cubicBezTo>
                    <a:cubicBezTo>
                      <a:pt x="35207" y="42103"/>
                      <a:pt x="88312" y="42752"/>
                      <a:pt x="124278" y="12080"/>
                    </a:cubicBezTo>
                    <a:cubicBezTo>
                      <a:pt x="119491" y="9617"/>
                      <a:pt x="115563" y="5757"/>
                      <a:pt x="113021" y="1012"/>
                    </a:cubicBezTo>
                    <a:close/>
                  </a:path>
                </a:pathLst>
              </a:custGeom>
              <a:grpFill/>
              <a:ln w="6271" cap="flat">
                <a:noFill/>
                <a:prstDash val="solid"/>
                <a:miter/>
              </a:ln>
            </p:spPr>
            <p:txBody>
              <a:bodyPr rtlCol="0" anchor="ctr"/>
              <a:lstStyle/>
              <a:p>
                <a:endParaRPr lang="en-US"/>
              </a:p>
            </p:txBody>
          </p:sp>
          <p:sp>
            <p:nvSpPr>
              <p:cNvPr id="61" name="Picture Placeholder 79">
                <a:extLst>
                  <a:ext uri="{FF2B5EF4-FFF2-40B4-BE49-F238E27FC236}">
                    <a16:creationId xmlns:a16="http://schemas.microsoft.com/office/drawing/2014/main" id="{A7D4E5C8-F119-49F7-518D-60E8166049F5}"/>
                  </a:ext>
                </a:extLst>
              </p:cNvPr>
              <p:cNvSpPr/>
              <p:nvPr/>
            </p:nvSpPr>
            <p:spPr>
              <a:xfrm>
                <a:off x="7691490" y="1138581"/>
                <a:ext cx="28334" cy="28333"/>
              </a:xfrm>
              <a:custGeom>
                <a:avLst/>
                <a:gdLst>
                  <a:gd name="connsiteX0" fmla="*/ 14230 w 28334"/>
                  <a:gd name="connsiteY0" fmla="*/ 28334 h 28333"/>
                  <a:gd name="connsiteX1" fmla="*/ 0 w 28334"/>
                  <a:gd name="connsiteY1" fmla="*/ 14229 h 28333"/>
                  <a:gd name="connsiteX2" fmla="*/ 14104 w 28334"/>
                  <a:gd name="connsiteY2" fmla="*/ 0 h 28333"/>
                  <a:gd name="connsiteX3" fmla="*/ 28334 w 28334"/>
                  <a:gd name="connsiteY3" fmla="*/ 14104 h 28333"/>
                  <a:gd name="connsiteX4" fmla="*/ 28334 w 28334"/>
                  <a:gd name="connsiteY4" fmla="*/ 14293 h 28333"/>
                  <a:gd name="connsiteX5" fmla="*/ 14230 w 28334"/>
                  <a:gd name="connsiteY5" fmla="*/ 28334 h 28333"/>
                  <a:gd name="connsiteX6" fmla="*/ 14230 w 28334"/>
                  <a:gd name="connsiteY6" fmla="*/ 7969 h 28333"/>
                  <a:gd name="connsiteX7" fmla="*/ 7906 w 28334"/>
                  <a:gd name="connsiteY7" fmla="*/ 14293 h 28333"/>
                  <a:gd name="connsiteX8" fmla="*/ 14230 w 28334"/>
                  <a:gd name="connsiteY8" fmla="*/ 20618 h 28333"/>
                  <a:gd name="connsiteX9" fmla="*/ 20555 w 28334"/>
                  <a:gd name="connsiteY9" fmla="*/ 14293 h 28333"/>
                  <a:gd name="connsiteX10" fmla="*/ 14230 w 28334"/>
                  <a:gd name="connsiteY10" fmla="*/ 7969 h 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3">
                    <a:moveTo>
                      <a:pt x="14230" y="28334"/>
                    </a:moveTo>
                    <a:cubicBezTo>
                      <a:pt x="6407" y="28369"/>
                      <a:pt x="38" y="22053"/>
                      <a:pt x="0" y="14229"/>
                    </a:cubicBezTo>
                    <a:cubicBezTo>
                      <a:pt x="-31" y="6405"/>
                      <a:pt x="6280" y="34"/>
                      <a:pt x="14104" y="0"/>
                    </a:cubicBezTo>
                    <a:cubicBezTo>
                      <a:pt x="21928" y="-35"/>
                      <a:pt x="28303" y="6280"/>
                      <a:pt x="28334" y="14104"/>
                    </a:cubicBezTo>
                    <a:cubicBezTo>
                      <a:pt x="28334" y="14167"/>
                      <a:pt x="28334" y="14230"/>
                      <a:pt x="28334" y="14293"/>
                    </a:cubicBezTo>
                    <a:cubicBezTo>
                      <a:pt x="28296" y="22058"/>
                      <a:pt x="21997" y="28334"/>
                      <a:pt x="14230" y="28334"/>
                    </a:cubicBezTo>
                    <a:close/>
                    <a:moveTo>
                      <a:pt x="14230" y="7969"/>
                    </a:moveTo>
                    <a:cubicBezTo>
                      <a:pt x="10739" y="7969"/>
                      <a:pt x="7906" y="10800"/>
                      <a:pt x="7906" y="14293"/>
                    </a:cubicBezTo>
                    <a:cubicBezTo>
                      <a:pt x="7906" y="17786"/>
                      <a:pt x="10739" y="20618"/>
                      <a:pt x="14230" y="20618"/>
                    </a:cubicBezTo>
                    <a:cubicBezTo>
                      <a:pt x="17722" y="20618"/>
                      <a:pt x="20555" y="17786"/>
                      <a:pt x="20555" y="14293"/>
                    </a:cubicBezTo>
                    <a:cubicBezTo>
                      <a:pt x="20555" y="10800"/>
                      <a:pt x="17722" y="7969"/>
                      <a:pt x="14230" y="7969"/>
                    </a:cubicBezTo>
                    <a:close/>
                  </a:path>
                </a:pathLst>
              </a:custGeom>
              <a:grpFill/>
              <a:ln w="6271" cap="flat">
                <a:noFill/>
                <a:prstDash val="solid"/>
                <a:miter/>
              </a:ln>
            </p:spPr>
            <p:txBody>
              <a:bodyPr rtlCol="0" anchor="ctr"/>
              <a:lstStyle/>
              <a:p>
                <a:endParaRPr lang="en-US"/>
              </a:p>
            </p:txBody>
          </p:sp>
          <p:sp>
            <p:nvSpPr>
              <p:cNvPr id="62" name="Picture Placeholder 79">
                <a:extLst>
                  <a:ext uri="{FF2B5EF4-FFF2-40B4-BE49-F238E27FC236}">
                    <a16:creationId xmlns:a16="http://schemas.microsoft.com/office/drawing/2014/main" id="{9BFA6801-6903-47DC-55E5-294C0E0DC223}"/>
                  </a:ext>
                </a:extLst>
              </p:cNvPr>
              <p:cNvSpPr/>
              <p:nvPr/>
            </p:nvSpPr>
            <p:spPr>
              <a:xfrm>
                <a:off x="7133961" y="710974"/>
                <a:ext cx="492132" cy="372898"/>
              </a:xfrm>
              <a:custGeom>
                <a:avLst/>
                <a:gdLst>
                  <a:gd name="connsiteX0" fmla="*/ 492132 w 492132"/>
                  <a:gd name="connsiteY0" fmla="*/ 283405 h 372898"/>
                  <a:gd name="connsiteX1" fmla="*/ 435211 w 492132"/>
                  <a:gd name="connsiteY1" fmla="*/ 211115 h 372898"/>
                  <a:gd name="connsiteX2" fmla="*/ 444129 w 492132"/>
                  <a:gd name="connsiteY2" fmla="*/ 175255 h 372898"/>
                  <a:gd name="connsiteX3" fmla="*/ 382590 w 492132"/>
                  <a:gd name="connsiteY3" fmla="*/ 94869 h 372898"/>
                  <a:gd name="connsiteX4" fmla="*/ 289176 w 492132"/>
                  <a:gd name="connsiteY4" fmla="*/ 0 h 372898"/>
                  <a:gd name="connsiteX5" fmla="*/ 286836 w 492132"/>
                  <a:gd name="connsiteY5" fmla="*/ 0 h 372898"/>
                  <a:gd name="connsiteX6" fmla="*/ 198291 w 492132"/>
                  <a:gd name="connsiteY6" fmla="*/ 64764 h 372898"/>
                  <a:gd name="connsiteX7" fmla="*/ 165150 w 492132"/>
                  <a:gd name="connsiteY7" fmla="*/ 56858 h 372898"/>
                  <a:gd name="connsiteX8" fmla="*/ 163127 w 492132"/>
                  <a:gd name="connsiteY8" fmla="*/ 56858 h 372898"/>
                  <a:gd name="connsiteX9" fmla="*/ 82678 w 492132"/>
                  <a:gd name="connsiteY9" fmla="*/ 121812 h 372898"/>
                  <a:gd name="connsiteX10" fmla="*/ 66613 w 492132"/>
                  <a:gd name="connsiteY10" fmla="*/ 119345 h 372898"/>
                  <a:gd name="connsiteX11" fmla="*/ 65032 w 492132"/>
                  <a:gd name="connsiteY11" fmla="*/ 119345 h 372898"/>
                  <a:gd name="connsiteX12" fmla="*/ 15 w 492132"/>
                  <a:gd name="connsiteY12" fmla="*/ 183287 h 372898"/>
                  <a:gd name="connsiteX13" fmla="*/ 67941 w 492132"/>
                  <a:gd name="connsiteY13" fmla="*/ 253363 h 372898"/>
                  <a:gd name="connsiteX14" fmla="*/ 76480 w 492132"/>
                  <a:gd name="connsiteY14" fmla="*/ 253363 h 372898"/>
                  <a:gd name="connsiteX15" fmla="*/ 76480 w 492132"/>
                  <a:gd name="connsiteY15" fmla="*/ 372898 h 372898"/>
                  <a:gd name="connsiteX16" fmla="*/ 92291 w 492132"/>
                  <a:gd name="connsiteY16" fmla="*/ 372898 h 372898"/>
                  <a:gd name="connsiteX17" fmla="*/ 92291 w 492132"/>
                  <a:gd name="connsiteY17" fmla="*/ 253363 h 372898"/>
                  <a:gd name="connsiteX18" fmla="*/ 290251 w 492132"/>
                  <a:gd name="connsiteY18" fmla="*/ 252731 h 372898"/>
                  <a:gd name="connsiteX19" fmla="*/ 290251 w 492132"/>
                  <a:gd name="connsiteY19" fmla="*/ 372898 h 372898"/>
                  <a:gd name="connsiteX20" fmla="*/ 306063 w 492132"/>
                  <a:gd name="connsiteY20" fmla="*/ 372898 h 372898"/>
                  <a:gd name="connsiteX21" fmla="*/ 306063 w 492132"/>
                  <a:gd name="connsiteY21" fmla="*/ 252731 h 372898"/>
                  <a:gd name="connsiteX22" fmla="*/ 367032 w 492132"/>
                  <a:gd name="connsiteY22" fmla="*/ 252731 h 372898"/>
                  <a:gd name="connsiteX23" fmla="*/ 376076 w 492132"/>
                  <a:gd name="connsiteY23" fmla="*/ 252731 h 372898"/>
                  <a:gd name="connsiteX24" fmla="*/ 426673 w 492132"/>
                  <a:gd name="connsiteY24" fmla="*/ 225788 h 372898"/>
                  <a:gd name="connsiteX25" fmla="*/ 479610 w 492132"/>
                  <a:gd name="connsiteY25" fmla="*/ 293335 h 372898"/>
                  <a:gd name="connsiteX26" fmla="*/ 376076 w 492132"/>
                  <a:gd name="connsiteY26" fmla="*/ 236730 h 372898"/>
                  <a:gd name="connsiteX27" fmla="*/ 367032 w 492132"/>
                  <a:gd name="connsiteY27" fmla="*/ 236730 h 372898"/>
                  <a:gd name="connsiteX28" fmla="*/ 221566 w 492132"/>
                  <a:gd name="connsiteY28" fmla="*/ 237173 h 372898"/>
                  <a:gd name="connsiteX29" fmla="*/ 75278 w 492132"/>
                  <a:gd name="connsiteY29" fmla="*/ 237615 h 372898"/>
                  <a:gd name="connsiteX30" fmla="*/ 68384 w 492132"/>
                  <a:gd name="connsiteY30" fmla="*/ 237615 h 372898"/>
                  <a:gd name="connsiteX31" fmla="*/ 15827 w 492132"/>
                  <a:gd name="connsiteY31" fmla="*/ 183730 h 372898"/>
                  <a:gd name="connsiteX32" fmla="*/ 65032 w 492132"/>
                  <a:gd name="connsiteY32" fmla="*/ 135346 h 372898"/>
                  <a:gd name="connsiteX33" fmla="*/ 66297 w 492132"/>
                  <a:gd name="connsiteY33" fmla="*/ 135346 h 372898"/>
                  <a:gd name="connsiteX34" fmla="*/ 78440 w 492132"/>
                  <a:gd name="connsiteY34" fmla="*/ 137054 h 372898"/>
                  <a:gd name="connsiteX35" fmla="*/ 94631 w 492132"/>
                  <a:gd name="connsiteY35" fmla="*/ 141545 h 372898"/>
                  <a:gd name="connsiteX36" fmla="*/ 98110 w 492132"/>
                  <a:gd name="connsiteY36" fmla="*/ 125101 h 372898"/>
                  <a:gd name="connsiteX37" fmla="*/ 162557 w 492132"/>
                  <a:gd name="connsiteY37" fmla="*/ 72353 h 372898"/>
                  <a:gd name="connsiteX38" fmla="*/ 164139 w 492132"/>
                  <a:gd name="connsiteY38" fmla="*/ 72353 h 372898"/>
                  <a:gd name="connsiteX39" fmla="*/ 190828 w 492132"/>
                  <a:gd name="connsiteY39" fmla="*/ 78678 h 372898"/>
                  <a:gd name="connsiteX40" fmla="*/ 206260 w 492132"/>
                  <a:gd name="connsiteY40" fmla="*/ 86204 h 372898"/>
                  <a:gd name="connsiteX41" fmla="*/ 212585 w 492132"/>
                  <a:gd name="connsiteY41" fmla="*/ 70203 h 372898"/>
                  <a:gd name="connsiteX42" fmla="*/ 286646 w 492132"/>
                  <a:gd name="connsiteY42" fmla="*/ 15495 h 372898"/>
                  <a:gd name="connsiteX43" fmla="*/ 288607 w 492132"/>
                  <a:gd name="connsiteY43" fmla="*/ 15495 h 372898"/>
                  <a:gd name="connsiteX44" fmla="*/ 366652 w 492132"/>
                  <a:gd name="connsiteY44" fmla="*/ 96197 h 372898"/>
                  <a:gd name="connsiteX45" fmla="*/ 367854 w 492132"/>
                  <a:gd name="connsiteY45" fmla="*/ 109289 h 372898"/>
                  <a:gd name="connsiteX46" fmla="*/ 380883 w 492132"/>
                  <a:gd name="connsiteY46" fmla="*/ 110554 h 372898"/>
                  <a:gd name="connsiteX47" fmla="*/ 428127 w 492132"/>
                  <a:gd name="connsiteY47" fmla="*/ 174875 h 372898"/>
                  <a:gd name="connsiteX48" fmla="*/ 376076 w 492132"/>
                  <a:gd name="connsiteY48" fmla="*/ 236730 h 37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2132" h="372898">
                    <a:moveTo>
                      <a:pt x="492132" y="283405"/>
                    </a:moveTo>
                    <a:lnTo>
                      <a:pt x="435211" y="211115"/>
                    </a:lnTo>
                    <a:cubicBezTo>
                      <a:pt x="440661" y="199918"/>
                      <a:pt x="443700" y="187701"/>
                      <a:pt x="444129" y="175255"/>
                    </a:cubicBezTo>
                    <a:cubicBezTo>
                      <a:pt x="445141" y="133133"/>
                      <a:pt x="417881" y="98221"/>
                      <a:pt x="382590" y="94869"/>
                    </a:cubicBezTo>
                    <a:cubicBezTo>
                      <a:pt x="377784" y="42375"/>
                      <a:pt x="338318" y="949"/>
                      <a:pt x="289176" y="0"/>
                    </a:cubicBezTo>
                    <a:lnTo>
                      <a:pt x="286836" y="0"/>
                    </a:lnTo>
                    <a:cubicBezTo>
                      <a:pt x="247117" y="0"/>
                      <a:pt x="212838" y="26627"/>
                      <a:pt x="198291" y="64764"/>
                    </a:cubicBezTo>
                    <a:cubicBezTo>
                      <a:pt x="187934" y="59797"/>
                      <a:pt x="176635" y="57101"/>
                      <a:pt x="165150" y="56858"/>
                    </a:cubicBezTo>
                    <a:lnTo>
                      <a:pt x="163127" y="56858"/>
                    </a:lnTo>
                    <a:cubicBezTo>
                      <a:pt x="124349" y="56828"/>
                      <a:pt x="90821" y="83898"/>
                      <a:pt x="82678" y="121812"/>
                    </a:cubicBezTo>
                    <a:cubicBezTo>
                      <a:pt x="77456" y="120279"/>
                      <a:pt x="72054" y="119450"/>
                      <a:pt x="66613" y="119345"/>
                    </a:cubicBezTo>
                    <a:lnTo>
                      <a:pt x="65032" y="119345"/>
                    </a:lnTo>
                    <a:cubicBezTo>
                      <a:pt x="29595" y="119475"/>
                      <a:pt x="736" y="147857"/>
                      <a:pt x="15" y="183287"/>
                    </a:cubicBezTo>
                    <a:cubicBezTo>
                      <a:pt x="-807" y="219400"/>
                      <a:pt x="32018" y="252162"/>
                      <a:pt x="67941" y="253363"/>
                    </a:cubicBezTo>
                    <a:lnTo>
                      <a:pt x="76480" y="253363"/>
                    </a:lnTo>
                    <a:lnTo>
                      <a:pt x="76480" y="372898"/>
                    </a:lnTo>
                    <a:lnTo>
                      <a:pt x="92291" y="372898"/>
                    </a:lnTo>
                    <a:lnTo>
                      <a:pt x="92291" y="253363"/>
                    </a:lnTo>
                    <a:cubicBezTo>
                      <a:pt x="134729" y="253363"/>
                      <a:pt x="223463" y="252921"/>
                      <a:pt x="290251" y="252731"/>
                    </a:cubicBezTo>
                    <a:lnTo>
                      <a:pt x="290251" y="372898"/>
                    </a:lnTo>
                    <a:lnTo>
                      <a:pt x="306063" y="372898"/>
                    </a:lnTo>
                    <a:lnTo>
                      <a:pt x="306063" y="252731"/>
                    </a:lnTo>
                    <a:lnTo>
                      <a:pt x="367032" y="252731"/>
                    </a:lnTo>
                    <a:lnTo>
                      <a:pt x="376076" y="252731"/>
                    </a:lnTo>
                    <a:cubicBezTo>
                      <a:pt x="396251" y="252247"/>
                      <a:pt x="415010" y="242257"/>
                      <a:pt x="426673" y="225788"/>
                    </a:cubicBezTo>
                    <a:lnTo>
                      <a:pt x="479610" y="293335"/>
                    </a:lnTo>
                    <a:close/>
                    <a:moveTo>
                      <a:pt x="376076" y="236730"/>
                    </a:moveTo>
                    <a:lnTo>
                      <a:pt x="367032" y="236730"/>
                    </a:lnTo>
                    <a:cubicBezTo>
                      <a:pt x="345655" y="236730"/>
                      <a:pt x="282725" y="236730"/>
                      <a:pt x="221566" y="237173"/>
                    </a:cubicBezTo>
                    <a:cubicBezTo>
                      <a:pt x="160407" y="237615"/>
                      <a:pt x="96908" y="237615"/>
                      <a:pt x="75278" y="237615"/>
                    </a:cubicBezTo>
                    <a:lnTo>
                      <a:pt x="68384" y="237615"/>
                    </a:lnTo>
                    <a:cubicBezTo>
                      <a:pt x="40746" y="236856"/>
                      <a:pt x="15194" y="210672"/>
                      <a:pt x="15827" y="183730"/>
                    </a:cubicBezTo>
                    <a:cubicBezTo>
                      <a:pt x="16508" y="156976"/>
                      <a:pt x="38271" y="135577"/>
                      <a:pt x="65032" y="135346"/>
                    </a:cubicBezTo>
                    <a:lnTo>
                      <a:pt x="66297" y="135346"/>
                    </a:lnTo>
                    <a:cubicBezTo>
                      <a:pt x="70402" y="135382"/>
                      <a:pt x="74485" y="135956"/>
                      <a:pt x="78440" y="137054"/>
                    </a:cubicBezTo>
                    <a:lnTo>
                      <a:pt x="94631" y="141545"/>
                    </a:lnTo>
                    <a:lnTo>
                      <a:pt x="98110" y="125101"/>
                    </a:lnTo>
                    <a:cubicBezTo>
                      <a:pt x="104594" y="94598"/>
                      <a:pt x="131375" y="72679"/>
                      <a:pt x="162557" y="72353"/>
                    </a:cubicBezTo>
                    <a:lnTo>
                      <a:pt x="164139" y="72353"/>
                    </a:lnTo>
                    <a:cubicBezTo>
                      <a:pt x="173383" y="72546"/>
                      <a:pt x="182480" y="74701"/>
                      <a:pt x="190828" y="78678"/>
                    </a:cubicBezTo>
                    <a:lnTo>
                      <a:pt x="206260" y="86204"/>
                    </a:lnTo>
                    <a:lnTo>
                      <a:pt x="212585" y="70203"/>
                    </a:lnTo>
                    <a:cubicBezTo>
                      <a:pt x="225234" y="36936"/>
                      <a:pt x="254580" y="15495"/>
                      <a:pt x="286646" y="15495"/>
                    </a:cubicBezTo>
                    <a:lnTo>
                      <a:pt x="288607" y="15495"/>
                    </a:lnTo>
                    <a:cubicBezTo>
                      <a:pt x="329021" y="16507"/>
                      <a:pt x="362541" y="51166"/>
                      <a:pt x="366652" y="96197"/>
                    </a:cubicBezTo>
                    <a:lnTo>
                      <a:pt x="367854" y="109289"/>
                    </a:lnTo>
                    <a:lnTo>
                      <a:pt x="380883" y="110554"/>
                    </a:lnTo>
                    <a:cubicBezTo>
                      <a:pt x="408205" y="113147"/>
                      <a:pt x="428950" y="141355"/>
                      <a:pt x="428127" y="174875"/>
                    </a:cubicBezTo>
                    <a:cubicBezTo>
                      <a:pt x="427305" y="208396"/>
                      <a:pt x="403904" y="236730"/>
                      <a:pt x="376076" y="236730"/>
                    </a:cubicBezTo>
                    <a:close/>
                  </a:path>
                </a:pathLst>
              </a:custGeom>
              <a:grpFill/>
              <a:ln w="6271" cap="flat">
                <a:noFill/>
                <a:prstDash val="solid"/>
                <a:miter/>
              </a:ln>
            </p:spPr>
            <p:txBody>
              <a:bodyPr rtlCol="0" anchor="ctr"/>
              <a:lstStyle/>
              <a:p>
                <a:endParaRPr lang="en-US"/>
              </a:p>
            </p:txBody>
          </p:sp>
        </p:grpSp>
        <p:sp>
          <p:nvSpPr>
            <p:cNvPr id="177" name="Rectangle 176">
              <a:extLst>
                <a:ext uri="{FF2B5EF4-FFF2-40B4-BE49-F238E27FC236}">
                  <a16:creationId xmlns:a16="http://schemas.microsoft.com/office/drawing/2014/main" id="{6D8B9CBF-9670-1ED3-28BB-E811710CA2D0}"/>
                </a:ext>
              </a:extLst>
            </p:cNvPr>
            <p:cNvSpPr/>
            <p:nvPr/>
          </p:nvSpPr>
          <p:spPr>
            <a:xfrm>
              <a:off x="8304176" y="2897259"/>
              <a:ext cx="2520000" cy="878137"/>
            </a:xfrm>
            <a:prstGeom prst="rect">
              <a:avLst/>
            </a:prstGeom>
            <a:solidFill>
              <a:srgbClr val="0091DA"/>
            </a:solidFill>
            <a:ln w="19050" cap="flat" cmpd="sng">
              <a:noFill/>
              <a:miter lim="400000"/>
            </a:ln>
            <a:effectLst/>
            <a:sp3d/>
          </p:spPr>
          <p:txBody>
            <a:bodyPr rot="0" spcFirstLastPara="1" vertOverflow="overflow" horzOverflow="overflow" vert="horz" wrap="square" lIns="50774" tIns="50774" rIns="50774" bIns="50774" numCol="1" spcCol="38100" rtlCol="0" anchor="t">
              <a:spAutoFit/>
            </a:bodyPr>
            <a:lstStyle/>
            <a:p>
              <a:pPr marL="0" marR="0" lvl="0" indent="0" algn="ctr" defTabSz="825004" eaLnBrk="1" fontAlgn="auto" latinLnBrk="0" hangingPunct="0">
                <a:lnSpc>
                  <a:spcPct val="90000"/>
                </a:lnSpc>
                <a:spcBef>
                  <a:spcPts val="0"/>
                </a:spcBef>
                <a:spcAft>
                  <a:spcPts val="0"/>
                </a:spcAft>
                <a:buClrTx/>
                <a:buSzTx/>
                <a:buFontTx/>
                <a:buNone/>
                <a:tabLst/>
                <a:defRPr/>
              </a:pPr>
              <a: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t>“IT and business </a:t>
              </a:r>
              <a:b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br>
              <a: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t>convergence for developing </a:t>
              </a:r>
              <a:b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br>
              <a: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t>and delivering digital </a:t>
              </a:r>
              <a:b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br>
              <a:r>
                <a:rPr lang="en-CA" sz="1400" kern="0">
                  <a:solidFill>
                    <a:srgbClr val="FFFFFF"/>
                  </a:solidFill>
                  <a:ea typeface="Avenir Book" charset="0"/>
                  <a:cs typeface="Arial" panose="020B0604020202020204" pitchFamily="34" charset="0"/>
                </a:rPr>
                <a:t>sustainable models</a:t>
              </a:r>
              <a:r>
                <a:rPr kumimoji="0" lang="en-CA" sz="1400" b="0" i="0" u="none" strike="noStrike" kern="0" cap="none" spc="0" normalizeH="0" baseline="0" noProof="0">
                  <a:ln>
                    <a:noFill/>
                  </a:ln>
                  <a:solidFill>
                    <a:srgbClr val="FFFFFF"/>
                  </a:solidFill>
                  <a:effectLst/>
                  <a:uLnTx/>
                  <a:uFillTx/>
                  <a:ea typeface="Avenir Book" charset="0"/>
                  <a:cs typeface="Arial" panose="020B0604020202020204" pitchFamily="34" charset="0"/>
                </a:rPr>
                <a:t>“</a:t>
              </a:r>
            </a:p>
          </p:txBody>
        </p:sp>
        <p:sp>
          <p:nvSpPr>
            <p:cNvPr id="178" name="TextBox 177">
              <a:extLst>
                <a:ext uri="{FF2B5EF4-FFF2-40B4-BE49-F238E27FC236}">
                  <a16:creationId xmlns:a16="http://schemas.microsoft.com/office/drawing/2014/main" id="{9FF36E38-E2F2-A771-6161-1289F7B3FBC3}"/>
                </a:ext>
              </a:extLst>
            </p:cNvPr>
            <p:cNvSpPr txBox="1"/>
            <p:nvPr/>
          </p:nvSpPr>
          <p:spPr>
            <a:xfrm>
              <a:off x="8594831" y="2268573"/>
              <a:ext cx="1938690" cy="446717"/>
            </a:xfrm>
            <a:prstGeom prst="rect">
              <a:avLst/>
            </a:prstGeom>
            <a:noFill/>
          </p:spPr>
          <p:txBody>
            <a:bodyPr wrap="square" lIns="0" tIns="0" rIns="0" bIns="0" rtlCol="0">
              <a:noAutofit/>
            </a:bodyPr>
            <a:lstStyle/>
            <a:p>
              <a:pPr marL="0" marR="0" lvl="0" indent="0" algn="ctr" defTabSz="91385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ea typeface="Avenir Book" charset="0"/>
                  <a:cs typeface="Arial" panose="020B0604020202020204" pitchFamily="34" charset="0"/>
                </a:rPr>
                <a:t>New Business </a:t>
              </a:r>
            </a:p>
            <a:p>
              <a:pPr marL="0" marR="0" lvl="0" indent="0" algn="ctr" defTabSz="91385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ea typeface="Avenir Book" charset="0"/>
                  <a:cs typeface="Arial" panose="020B0604020202020204" pitchFamily="34" charset="0"/>
                </a:rPr>
                <a:t>Models</a:t>
              </a:r>
            </a:p>
          </p:txBody>
        </p:sp>
      </p:grpSp>
    </p:spTree>
    <p:extLst>
      <p:ext uri="{BB962C8B-B14F-4D97-AF65-F5344CB8AC3E}">
        <p14:creationId xmlns:p14="http://schemas.microsoft.com/office/powerpoint/2010/main" val="198657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500"/>
                                        <p:tgtEl>
                                          <p:spTgt spid="167"/>
                                        </p:tgtEl>
                                        <p:attrNameLst>
                                          <p:attrName>ppt_y</p:attrName>
                                        </p:attrNameLst>
                                      </p:cBhvr>
                                      <p:tavLst>
                                        <p:tav tm="0">
                                          <p:val>
                                            <p:strVal val="#ppt_y+#ppt_h*1.125000"/>
                                          </p:val>
                                        </p:tav>
                                        <p:tav tm="100000">
                                          <p:val>
                                            <p:strVal val="#ppt_y"/>
                                          </p:val>
                                        </p:tav>
                                      </p:tavLst>
                                    </p:anim>
                                    <p:animEffect transition="in" filter="wipe(up)">
                                      <p:cBhvr>
                                        <p:cTn id="8" dur="500"/>
                                        <p:tgtEl>
                                          <p:spTgt spid="167"/>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70"/>
                                        </p:tgtEl>
                                        <p:attrNameLst>
                                          <p:attrName>style.visibility</p:attrName>
                                        </p:attrNameLst>
                                      </p:cBhvr>
                                      <p:to>
                                        <p:strVal val="visible"/>
                                      </p:to>
                                    </p:set>
                                    <p:anim calcmode="lin" valueType="num">
                                      <p:cBhvr additive="base">
                                        <p:cTn id="12" dur="500"/>
                                        <p:tgtEl>
                                          <p:spTgt spid="170"/>
                                        </p:tgtEl>
                                        <p:attrNameLst>
                                          <p:attrName>ppt_x</p:attrName>
                                        </p:attrNameLst>
                                      </p:cBhvr>
                                      <p:tavLst>
                                        <p:tav tm="0">
                                          <p:val>
                                            <p:strVal val="#ppt_x-#ppt_w*1.125000"/>
                                          </p:val>
                                        </p:tav>
                                        <p:tav tm="100000">
                                          <p:val>
                                            <p:strVal val="#ppt_x"/>
                                          </p:val>
                                        </p:tav>
                                      </p:tavLst>
                                    </p:anim>
                                    <p:animEffect transition="in" filter="wipe(right)">
                                      <p:cBhvr>
                                        <p:cTn id="13"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E">
            <a:extLst>
              <a:ext uri="{FF2B5EF4-FFF2-40B4-BE49-F238E27FC236}">
                <a16:creationId xmlns:a16="http://schemas.microsoft.com/office/drawing/2014/main" id="{53B3FCAB-1862-4BD0-C1E5-13AD2ABDC5A3}"/>
              </a:ext>
            </a:extLst>
          </p:cNvPr>
          <p:cNvGrpSpPr/>
          <p:nvPr/>
        </p:nvGrpSpPr>
        <p:grpSpPr>
          <a:xfrm>
            <a:off x="8207585" y="1093985"/>
            <a:ext cx="2674233" cy="4296224"/>
            <a:chOff x="8223850" y="1093985"/>
            <a:chExt cx="2674233" cy="4296224"/>
          </a:xfrm>
        </p:grpSpPr>
        <p:grpSp>
          <p:nvGrpSpPr>
            <p:cNvPr id="126" name="Group 125">
              <a:extLst>
                <a:ext uri="{FF2B5EF4-FFF2-40B4-BE49-F238E27FC236}">
                  <a16:creationId xmlns:a16="http://schemas.microsoft.com/office/drawing/2014/main" id="{53FCD7CE-7D84-420F-1C09-43AF4DC2E883}"/>
                </a:ext>
              </a:extLst>
            </p:cNvPr>
            <p:cNvGrpSpPr/>
            <p:nvPr/>
          </p:nvGrpSpPr>
          <p:grpSpPr>
            <a:xfrm>
              <a:off x="8223850" y="1093985"/>
              <a:ext cx="2674233" cy="4296224"/>
              <a:chOff x="8143882" y="1066800"/>
              <a:chExt cx="2674930" cy="4297343"/>
            </a:xfrm>
          </p:grpSpPr>
          <p:sp>
            <p:nvSpPr>
              <p:cNvPr id="153" name="Rectangle 152">
                <a:extLst>
                  <a:ext uri="{FF2B5EF4-FFF2-40B4-BE49-F238E27FC236}">
                    <a16:creationId xmlns:a16="http://schemas.microsoft.com/office/drawing/2014/main" id="{3E8C3615-1C30-C8B4-2664-F6CBF3B85AFD}"/>
                  </a:ext>
                </a:extLst>
              </p:cNvPr>
              <p:cNvSpPr/>
              <p:nvPr/>
            </p:nvSpPr>
            <p:spPr>
              <a:xfrm>
                <a:off x="8143882" y="1066800"/>
                <a:ext cx="2674930"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154" name="TextBox 153">
                <a:extLst>
                  <a:ext uri="{FF2B5EF4-FFF2-40B4-BE49-F238E27FC236}">
                    <a16:creationId xmlns:a16="http://schemas.microsoft.com/office/drawing/2014/main" id="{C67F982C-9100-22FD-B03B-6226F5FB9F62}"/>
                  </a:ext>
                </a:extLst>
              </p:cNvPr>
              <p:cNvSpPr txBox="1"/>
              <p:nvPr/>
            </p:nvSpPr>
            <p:spPr>
              <a:xfrm>
                <a:off x="8283833" y="1145491"/>
                <a:ext cx="1362881"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Green</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Enterprise</a:t>
                </a:r>
              </a:p>
            </p:txBody>
          </p:sp>
          <p:grpSp>
            <p:nvGrpSpPr>
              <p:cNvPr id="155" name="Group 4">
                <a:extLst>
                  <a:ext uri="{FF2B5EF4-FFF2-40B4-BE49-F238E27FC236}">
                    <a16:creationId xmlns:a16="http://schemas.microsoft.com/office/drawing/2014/main" id="{36364BFA-C66E-0F22-2409-6403A5EBDBEF}"/>
                  </a:ext>
                </a:extLst>
              </p:cNvPr>
              <p:cNvGrpSpPr>
                <a:grpSpLocks noChangeAspect="1"/>
              </p:cNvGrpSpPr>
              <p:nvPr/>
            </p:nvGrpSpPr>
            <p:grpSpPr bwMode="auto">
              <a:xfrm>
                <a:off x="9978316" y="1406098"/>
                <a:ext cx="638039" cy="543468"/>
                <a:chOff x="4138" y="1092"/>
                <a:chExt cx="506" cy="431"/>
              </a:xfrm>
              <a:solidFill>
                <a:srgbClr val="006990">
                  <a:lumMod val="75000"/>
                </a:srgbClr>
              </a:solidFill>
            </p:grpSpPr>
            <p:sp>
              <p:nvSpPr>
                <p:cNvPr id="157" name="Freeform 57">
                  <a:extLst>
                    <a:ext uri="{FF2B5EF4-FFF2-40B4-BE49-F238E27FC236}">
                      <a16:creationId xmlns:a16="http://schemas.microsoft.com/office/drawing/2014/main" id="{F8250A5A-245C-F90E-CCD3-31A1D90F5D9D}"/>
                    </a:ext>
                  </a:extLst>
                </p:cNvPr>
                <p:cNvSpPr>
                  <a:spLocks/>
                </p:cNvSpPr>
                <p:nvPr/>
              </p:nvSpPr>
              <p:spPr bwMode="auto">
                <a:xfrm>
                  <a:off x="4500"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3" y="0"/>
                        <a:pt x="118" y="0"/>
                      </a:cubicBezTo>
                      <a:cubicBezTo>
                        <a:pt x="183" y="0"/>
                        <a:pt x="236" y="53"/>
                        <a:pt x="236" y="118"/>
                      </a:cubicBezTo>
                      <a:cubicBezTo>
                        <a:pt x="236" y="184"/>
                        <a:pt x="183" y="237"/>
                        <a:pt x="118" y="237"/>
                      </a:cubicBezTo>
                      <a:cubicBezTo>
                        <a:pt x="53"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158" name="Freeform 6">
                  <a:extLst>
                    <a:ext uri="{FF2B5EF4-FFF2-40B4-BE49-F238E27FC236}">
                      <a16:creationId xmlns:a16="http://schemas.microsoft.com/office/drawing/2014/main" id="{639FF58A-65F1-B54C-8198-8A9AA3F66B29}"/>
                    </a:ext>
                  </a:extLst>
                </p:cNvPr>
                <p:cNvSpPr>
                  <a:spLocks/>
                </p:cNvSpPr>
                <p:nvPr/>
              </p:nvSpPr>
              <p:spPr bwMode="auto">
                <a:xfrm>
                  <a:off x="4138" y="1377"/>
                  <a:ext cx="144" cy="146"/>
                </a:xfrm>
                <a:custGeom>
                  <a:avLst/>
                  <a:gdLst>
                    <a:gd name="T0" fmla="*/ 0 w 236"/>
                    <a:gd name="T1" fmla="*/ 118 h 237"/>
                    <a:gd name="T2" fmla="*/ 0 w 236"/>
                    <a:gd name="T3" fmla="*/ 118 h 237"/>
                    <a:gd name="T4" fmla="*/ 118 w 236"/>
                    <a:gd name="T5" fmla="*/ 0 h 237"/>
                    <a:gd name="T6" fmla="*/ 236 w 236"/>
                    <a:gd name="T7" fmla="*/ 118 h 237"/>
                    <a:gd name="T8" fmla="*/ 118 w 236"/>
                    <a:gd name="T9" fmla="*/ 237 h 237"/>
                    <a:gd name="T10" fmla="*/ 0 w 236"/>
                    <a:gd name="T11" fmla="*/ 118 h 237"/>
                  </a:gdLst>
                  <a:ahLst/>
                  <a:cxnLst>
                    <a:cxn ang="0">
                      <a:pos x="T0" y="T1"/>
                    </a:cxn>
                    <a:cxn ang="0">
                      <a:pos x="T2" y="T3"/>
                    </a:cxn>
                    <a:cxn ang="0">
                      <a:pos x="T4" y="T5"/>
                    </a:cxn>
                    <a:cxn ang="0">
                      <a:pos x="T6" y="T7"/>
                    </a:cxn>
                    <a:cxn ang="0">
                      <a:pos x="T8" y="T9"/>
                    </a:cxn>
                    <a:cxn ang="0">
                      <a:pos x="T10" y="T11"/>
                    </a:cxn>
                  </a:cxnLst>
                  <a:rect l="0" t="0" r="r" b="b"/>
                  <a:pathLst>
                    <a:path w="236" h="237">
                      <a:moveTo>
                        <a:pt x="0" y="118"/>
                      </a:moveTo>
                      <a:lnTo>
                        <a:pt x="0" y="118"/>
                      </a:lnTo>
                      <a:cubicBezTo>
                        <a:pt x="0" y="53"/>
                        <a:pt x="52" y="0"/>
                        <a:pt x="118" y="0"/>
                      </a:cubicBezTo>
                      <a:cubicBezTo>
                        <a:pt x="183" y="0"/>
                        <a:pt x="236" y="53"/>
                        <a:pt x="236" y="118"/>
                      </a:cubicBezTo>
                      <a:cubicBezTo>
                        <a:pt x="236" y="184"/>
                        <a:pt x="183" y="237"/>
                        <a:pt x="118" y="237"/>
                      </a:cubicBezTo>
                      <a:cubicBezTo>
                        <a:pt x="52" y="237"/>
                        <a:pt x="0" y="184"/>
                        <a:pt x="0" y="118"/>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159" name="Freeform 7">
                  <a:extLst>
                    <a:ext uri="{FF2B5EF4-FFF2-40B4-BE49-F238E27FC236}">
                      <a16:creationId xmlns:a16="http://schemas.microsoft.com/office/drawing/2014/main" id="{62659677-3A4A-4E39-090D-48D4BEE50E97}"/>
                    </a:ext>
                  </a:extLst>
                </p:cNvPr>
                <p:cNvSpPr>
                  <a:spLocks/>
                </p:cNvSpPr>
                <p:nvPr/>
              </p:nvSpPr>
              <p:spPr bwMode="auto">
                <a:xfrm>
                  <a:off x="4319" y="1092"/>
                  <a:ext cx="144" cy="144"/>
                </a:xfrm>
                <a:custGeom>
                  <a:avLst/>
                  <a:gdLst>
                    <a:gd name="T0" fmla="*/ 0 w 237"/>
                    <a:gd name="T1" fmla="*/ 117 h 235"/>
                    <a:gd name="T2" fmla="*/ 0 w 237"/>
                    <a:gd name="T3" fmla="*/ 117 h 235"/>
                    <a:gd name="T4" fmla="*/ 118 w 237"/>
                    <a:gd name="T5" fmla="*/ 0 h 235"/>
                    <a:gd name="T6" fmla="*/ 237 w 237"/>
                    <a:gd name="T7" fmla="*/ 117 h 235"/>
                    <a:gd name="T8" fmla="*/ 118 w 237"/>
                    <a:gd name="T9" fmla="*/ 235 h 235"/>
                    <a:gd name="T10" fmla="*/ 0 w 237"/>
                    <a:gd name="T11" fmla="*/ 117 h 235"/>
                  </a:gdLst>
                  <a:ahLst/>
                  <a:cxnLst>
                    <a:cxn ang="0">
                      <a:pos x="T0" y="T1"/>
                    </a:cxn>
                    <a:cxn ang="0">
                      <a:pos x="T2" y="T3"/>
                    </a:cxn>
                    <a:cxn ang="0">
                      <a:pos x="T4" y="T5"/>
                    </a:cxn>
                    <a:cxn ang="0">
                      <a:pos x="T6" y="T7"/>
                    </a:cxn>
                    <a:cxn ang="0">
                      <a:pos x="T8" y="T9"/>
                    </a:cxn>
                    <a:cxn ang="0">
                      <a:pos x="T10" y="T11"/>
                    </a:cxn>
                  </a:cxnLst>
                  <a:rect l="0" t="0" r="r" b="b"/>
                  <a:pathLst>
                    <a:path w="237" h="235">
                      <a:moveTo>
                        <a:pt x="0" y="117"/>
                      </a:moveTo>
                      <a:lnTo>
                        <a:pt x="0" y="117"/>
                      </a:lnTo>
                      <a:cubicBezTo>
                        <a:pt x="0" y="52"/>
                        <a:pt x="53" y="0"/>
                        <a:pt x="118" y="0"/>
                      </a:cubicBezTo>
                      <a:cubicBezTo>
                        <a:pt x="184" y="0"/>
                        <a:pt x="237" y="52"/>
                        <a:pt x="237" y="117"/>
                      </a:cubicBezTo>
                      <a:cubicBezTo>
                        <a:pt x="237" y="182"/>
                        <a:pt x="184" y="235"/>
                        <a:pt x="118" y="235"/>
                      </a:cubicBezTo>
                      <a:cubicBezTo>
                        <a:pt x="53" y="235"/>
                        <a:pt x="0" y="182"/>
                        <a:pt x="0" y="117"/>
                      </a:cubicBezTo>
                      <a:close/>
                    </a:path>
                  </a:pathLst>
                </a:custGeom>
                <a:solidFill>
                  <a:srgbClr val="0095D3"/>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cxnSp>
            <p:nvCxnSpPr>
              <p:cNvPr id="156" name="Straight Connector 155">
                <a:extLst>
                  <a:ext uri="{FF2B5EF4-FFF2-40B4-BE49-F238E27FC236}">
                    <a16:creationId xmlns:a16="http://schemas.microsoft.com/office/drawing/2014/main" id="{B5181478-7F86-5339-BDB5-06DD907C04B0}"/>
                  </a:ext>
                </a:extLst>
              </p:cNvPr>
              <p:cNvCxnSpPr>
                <a:cxnSpLocks/>
              </p:cNvCxnSpPr>
              <p:nvPr/>
            </p:nvCxnSpPr>
            <p:spPr>
              <a:xfrm>
                <a:off x="8147934" y="1852794"/>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127" name="Rounded Rectangle 112">
              <a:extLst>
                <a:ext uri="{FF2B5EF4-FFF2-40B4-BE49-F238E27FC236}">
                  <a16:creationId xmlns:a16="http://schemas.microsoft.com/office/drawing/2014/main" id="{4E639EB7-AA44-0B9E-C841-90DBAB26FD5F}"/>
                </a:ext>
              </a:extLst>
            </p:cNvPr>
            <p:cNvSpPr/>
            <p:nvPr/>
          </p:nvSpPr>
          <p:spPr>
            <a:xfrm>
              <a:off x="8465580" y="3067059"/>
              <a:ext cx="2191829" cy="943948"/>
            </a:xfrm>
            <a:prstGeom prst="rect">
              <a:avLst/>
            </a:prstGeom>
            <a:solidFill>
              <a:sysClr val="window" lastClr="FFFFFF"/>
            </a:solidFill>
            <a:ln w="25400" cap="flat" cmpd="sng" algn="ctr">
              <a:noFill/>
              <a:prstDash val="solid"/>
            </a:ln>
            <a:effectLst/>
          </p:spPr>
          <p:txBody>
            <a:bodyPr wrap="square" lIns="91440" tIns="63991" rIns="91440" bIns="45720" rtlCol="0" anchor="t"/>
            <a:lstStyle/>
            <a:p>
              <a:pPr marL="73025" indent="-73025" defTabSz="914126">
                <a:lnSpc>
                  <a:spcPct val="90000"/>
                </a:lnSpc>
                <a:spcAft>
                  <a:spcPts val="200"/>
                </a:spcAft>
                <a:defRPr/>
              </a:pPr>
              <a:r>
                <a:rPr kumimoji="0" lang="en-US" sz="1200" b="1" i="0" u="none" strike="noStrike" kern="0" cap="none" spc="0" normalizeH="0" baseline="0" noProof="0">
                  <a:ln>
                    <a:noFill/>
                  </a:ln>
                  <a:solidFill>
                    <a:srgbClr val="1A428A"/>
                  </a:solidFill>
                  <a:effectLst/>
                  <a:uLnTx/>
                  <a:uFillTx/>
                  <a:ea typeface="Avenir Heavy" charset="0"/>
                  <a:cs typeface="Avenir Heavy" charset="0"/>
                </a:rPr>
                <a:t>Green </a:t>
              </a:r>
              <a:r>
                <a:rPr lang="en-US" sz="1200" b="1" kern="0">
                  <a:solidFill>
                    <a:srgbClr val="1A428A"/>
                  </a:solidFill>
                  <a:ea typeface="Avenir Heavy" charset="0"/>
                  <a:cs typeface="Avenir Heavy" charset="0"/>
                </a:rPr>
                <a:t>Automation</a:t>
              </a:r>
              <a:endParaRPr lang="en-US" sz="1200" kern="0">
                <a:ea typeface="+mn-lt"/>
                <a:cs typeface="+mn-lt"/>
              </a:endParaRPr>
            </a:p>
            <a:p>
              <a:pPr marL="73130" indent="-73130" defTabSz="914126">
                <a:lnSpc>
                  <a:spcPct val="90000"/>
                </a:lnSpc>
                <a:spcAft>
                  <a:spcPts val="200"/>
                </a:spcAft>
                <a:buFont typeface="Arial"/>
                <a:buChar char="•"/>
                <a:defRPr/>
              </a:pPr>
              <a:r>
                <a:rPr lang="en-US" sz="900" kern="0">
                  <a:solidFill>
                    <a:srgbClr val="717074">
                      <a:lumMod val="10000"/>
                    </a:srgbClr>
                  </a:solidFill>
                  <a:cs typeface="Arial" panose="020B0604020202020204" pitchFamily="34" charset="0"/>
                </a:rPr>
                <a:t>Lifecycle Management: Leases, … </a:t>
              </a:r>
            </a:p>
            <a:p>
              <a:pPr marL="73130" indent="-73130" defTabSz="914126">
                <a:lnSpc>
                  <a:spcPct val="90000"/>
                </a:lnSpc>
                <a:spcAft>
                  <a:spcPts val="200"/>
                </a:spcAft>
                <a:buFont typeface="Arial"/>
                <a:buChar char="•"/>
                <a:defRPr/>
              </a:pPr>
              <a:r>
                <a:rPr lang="en-US" sz="900" kern="0">
                  <a:solidFill>
                    <a:srgbClr val="717074">
                      <a:lumMod val="10000"/>
                    </a:srgbClr>
                  </a:solidFill>
                  <a:cs typeface="Arial" panose="020B0604020202020204" pitchFamily="34" charset="0"/>
                </a:rPr>
                <a:t>Green SLA (Smart shutdown, …)</a:t>
              </a:r>
            </a:p>
            <a:p>
              <a:pPr marL="73130" indent="-73130" defTabSz="914126">
                <a:lnSpc>
                  <a:spcPct val="90000"/>
                </a:lnSpc>
                <a:spcAft>
                  <a:spcPts val="200"/>
                </a:spcAft>
                <a:buFont typeface="Arial"/>
                <a:buChar char="•"/>
                <a:defRPr/>
              </a:pPr>
              <a:r>
                <a:rPr lang="en-US" sz="900" kern="0">
                  <a:solidFill>
                    <a:srgbClr val="717074">
                      <a:lumMod val="10000"/>
                    </a:srgbClr>
                  </a:solidFill>
                  <a:cs typeface="Arial" panose="020B0604020202020204" pitchFamily="34" charset="0"/>
                </a:rPr>
                <a:t>Smart DR and Backup</a:t>
              </a:r>
            </a:p>
            <a:p>
              <a:pPr marL="73025" indent="-73025" defTabSz="914126">
                <a:lnSpc>
                  <a:spcPct val="90000"/>
                </a:lnSpc>
                <a:spcAft>
                  <a:spcPts val="200"/>
                </a:spcAft>
                <a:buFont typeface="Arial,Sans-Serif"/>
                <a:buChar char="•"/>
                <a:defRPr/>
              </a:pPr>
              <a:endParaRPr lang="en-US" sz="1200" kern="0">
                <a:ea typeface="+mn-lt"/>
                <a:cs typeface="+mn-lt"/>
              </a:endParaRPr>
            </a:p>
            <a:p>
              <a:pPr marL="73025" indent="-73025" defTabSz="914126">
                <a:lnSpc>
                  <a:spcPct val="90000"/>
                </a:lnSpc>
                <a:spcAft>
                  <a:spcPts val="200"/>
                </a:spcAft>
                <a:buFont typeface="Arial,Sans-Serif"/>
                <a:buChar char="•"/>
                <a:defRPr/>
              </a:pPr>
              <a:endParaRPr lang="en-US" sz="1200" kern="0">
                <a:ea typeface="+mn-lt"/>
                <a:cs typeface="+mn-lt"/>
              </a:endParaRPr>
            </a:p>
            <a:p>
              <a:pPr marL="73025" indent="-73025" defTabSz="914126">
                <a:lnSpc>
                  <a:spcPct val="90000"/>
                </a:lnSpc>
                <a:spcAft>
                  <a:spcPts val="200"/>
                </a:spcAft>
                <a:defRPr/>
              </a:pPr>
              <a:endParaRPr lang="en-US" sz="900" kern="0">
                <a:solidFill>
                  <a:srgbClr val="717074"/>
                </a:solidFill>
                <a:ea typeface="Avenir Book" charset="0"/>
                <a:cs typeface="Arial" panose="020B0604020202020204" pitchFamily="34" charset="0"/>
              </a:endParaRPr>
            </a:p>
          </p:txBody>
        </p:sp>
        <p:sp>
          <p:nvSpPr>
            <p:cNvPr id="128" name="Rounded Rectangle 113">
              <a:extLst>
                <a:ext uri="{FF2B5EF4-FFF2-40B4-BE49-F238E27FC236}">
                  <a16:creationId xmlns:a16="http://schemas.microsoft.com/office/drawing/2014/main" id="{227C2F95-EDE9-B26D-9FD3-A9AAA84F267E}"/>
                </a:ext>
              </a:extLst>
            </p:cNvPr>
            <p:cNvSpPr/>
            <p:nvPr/>
          </p:nvSpPr>
          <p:spPr>
            <a:xfrm>
              <a:off x="8465580" y="4166837"/>
              <a:ext cx="2191829" cy="896112"/>
            </a:xfrm>
            <a:prstGeom prst="rect">
              <a:avLst/>
            </a:prstGeom>
            <a:solidFill>
              <a:sysClr val="window" lastClr="FFFFFF"/>
            </a:solidFill>
            <a:ln w="25400" cap="flat" cmpd="sng" algn="ctr">
              <a:noFill/>
              <a:prstDash val="solid"/>
            </a:ln>
            <a:effectLst/>
          </p:spPr>
          <p:txBody>
            <a:bodyPr wrap="square" lIns="91440" tIns="63991" rIns="91440" bIns="45720" rtlCol="0" anchor="t"/>
            <a:lstStyle/>
            <a:p>
              <a:pPr marL="73025" indent="-73025" defTabSz="914126">
                <a:lnSpc>
                  <a:spcPct val="90000"/>
                </a:lnSpc>
                <a:spcAft>
                  <a:spcPts val="200"/>
                </a:spcAft>
                <a:defRPr/>
              </a:pPr>
              <a:r>
                <a:rPr lang="en-US" sz="1200" b="1" kern="0">
                  <a:solidFill>
                    <a:srgbClr val="1A428A"/>
                  </a:solidFill>
                  <a:ea typeface="+mn-lt"/>
                  <a:cs typeface="Arial" panose="020B0604020202020204" pitchFamily="34" charset="0"/>
                </a:rPr>
                <a:t>Green Policies</a:t>
              </a:r>
              <a:endParaRPr lang="en-US" sz="1200" kern="0">
                <a:ea typeface="+mn-lt"/>
                <a:cs typeface="+mn-lt"/>
              </a:endParaRPr>
            </a:p>
            <a:p>
              <a:pPr marL="73130" indent="-73130" defTabSz="914126">
                <a:lnSpc>
                  <a:spcPct val="90000"/>
                </a:lnSpc>
                <a:spcAft>
                  <a:spcPts val="200"/>
                </a:spcAft>
                <a:buFont typeface="Arial"/>
                <a:buChar char="•"/>
                <a:defRPr/>
              </a:pPr>
              <a:r>
                <a:rPr lang="en-US" sz="900" kern="0">
                  <a:solidFill>
                    <a:srgbClr val="717074">
                      <a:lumMod val="10000"/>
                    </a:srgbClr>
                  </a:solidFill>
                  <a:cs typeface="Arial" panose="020B0604020202020204" pitchFamily="34" charset="0"/>
                </a:rPr>
                <a:t>Green First</a:t>
              </a:r>
            </a:p>
            <a:p>
              <a:pPr marL="73130" indent="-73130" defTabSz="914126">
                <a:lnSpc>
                  <a:spcPct val="90000"/>
                </a:lnSpc>
                <a:spcAft>
                  <a:spcPts val="200"/>
                </a:spcAft>
                <a:buFont typeface="Arial"/>
                <a:buChar char="•"/>
                <a:defRPr/>
              </a:pPr>
              <a:r>
                <a:rPr lang="en-US" sz="900" kern="0">
                  <a:solidFill>
                    <a:srgbClr val="717074">
                      <a:lumMod val="10000"/>
                    </a:srgbClr>
                  </a:solidFill>
                  <a:cs typeface="Arial" panose="020B0604020202020204" pitchFamily="34" charset="0"/>
                </a:rPr>
                <a:t>Carbon accountability</a:t>
              </a:r>
            </a:p>
            <a:p>
              <a:pPr marL="73130" indent="-73130" defTabSz="914126">
                <a:lnSpc>
                  <a:spcPct val="90000"/>
                </a:lnSpc>
                <a:spcAft>
                  <a:spcPts val="200"/>
                </a:spcAft>
                <a:buFont typeface="Arial"/>
                <a:buChar char="•"/>
                <a:defRPr/>
              </a:pPr>
              <a:r>
                <a:rPr lang="en-US" sz="900" kern="0">
                  <a:solidFill>
                    <a:srgbClr val="717074">
                      <a:lumMod val="10000"/>
                    </a:srgbClr>
                  </a:solidFill>
                  <a:cs typeface="Arial" panose="020B0604020202020204" pitchFamily="34" charset="0"/>
                </a:rPr>
                <a:t>Sustainable HW and SW policy</a:t>
              </a:r>
            </a:p>
            <a:p>
              <a:pPr marL="73025" marR="0" lvl="0" indent="-73025" defTabSz="914126">
                <a:lnSpc>
                  <a:spcPct val="90000"/>
                </a:lnSpc>
                <a:spcBef>
                  <a:spcPts val="0"/>
                </a:spcBef>
                <a:spcAft>
                  <a:spcPts val="200"/>
                </a:spcAft>
                <a:buClrTx/>
                <a:buSzTx/>
                <a:buFontTx/>
                <a:buNone/>
                <a:tabLst/>
                <a:defRPr/>
              </a:pPr>
              <a:endParaRPr lang="en-US" sz="1200" b="1" kern="0">
                <a:solidFill>
                  <a:srgbClr val="1A428A"/>
                </a:solidFill>
                <a:ea typeface="Avenir Book" charset="0"/>
                <a:cs typeface="Arial" panose="020B0604020202020204" pitchFamily="34" charset="0"/>
              </a:endParaRPr>
            </a:p>
          </p:txBody>
        </p:sp>
        <p:sp>
          <p:nvSpPr>
            <p:cNvPr id="129" name="Rounded Rectangle 114">
              <a:extLst>
                <a:ext uri="{FF2B5EF4-FFF2-40B4-BE49-F238E27FC236}">
                  <a16:creationId xmlns:a16="http://schemas.microsoft.com/office/drawing/2014/main" id="{548DF74C-E128-238F-513A-09FA2A3A8F40}"/>
                </a:ext>
              </a:extLst>
            </p:cNvPr>
            <p:cNvSpPr/>
            <p:nvPr/>
          </p:nvSpPr>
          <p:spPr>
            <a:xfrm>
              <a:off x="8465580" y="2131872"/>
              <a:ext cx="2191829" cy="841248"/>
            </a:xfrm>
            <a:prstGeom prst="rect">
              <a:avLst/>
            </a:prstGeom>
            <a:solidFill>
              <a:sysClr val="window" lastClr="FFFFFF"/>
            </a:solidFill>
            <a:ln w="25400" cap="flat" cmpd="sng" algn="ctr">
              <a:noFill/>
              <a:prstDash val="solid"/>
            </a:ln>
            <a:effectLst/>
          </p:spPr>
          <p:txBody>
            <a:bodyPr wrap="square" lIns="91440" tIns="63991" rIns="91440" bIns="45720" rtlCol="0" anchor="t"/>
            <a:lstStyle/>
            <a:p>
              <a:pPr marL="73025" marR="0" lvl="0" indent="-73025" defTabSz="914126" eaLnBrk="1" fontAlgn="auto" latinLnBrk="0" hangingPunct="1">
                <a:lnSpc>
                  <a:spcPct val="90000"/>
                </a:lnSpc>
                <a:spcBef>
                  <a:spcPts val="0"/>
                </a:spcBef>
                <a:spcAft>
                  <a:spcPts val="200"/>
                </a:spcAft>
                <a:buClrTx/>
                <a:buSzTx/>
                <a:buFontTx/>
                <a:buNone/>
                <a:tabLst/>
                <a:defRPr/>
              </a:pPr>
              <a:r>
                <a:rPr kumimoji="0" lang="en-US" sz="1200" b="1" i="0" u="none" strike="noStrike" kern="0" cap="none" spc="0" normalizeH="0" baseline="0" noProof="0">
                  <a:ln>
                    <a:noFill/>
                  </a:ln>
                  <a:solidFill>
                    <a:srgbClr val="1A428A"/>
                  </a:solidFill>
                  <a:effectLst/>
                  <a:uLnTx/>
                  <a:uFillTx/>
                  <a:ea typeface="Avenir Heavy" charset="0"/>
                  <a:cs typeface="Avenir Heavy" charset="0"/>
                </a:rPr>
                <a:t>Green Energy</a:t>
              </a:r>
              <a:endParaRPr lang="en-US"/>
            </a:p>
            <a:p>
              <a:pPr marL="73130" indent="-73130" defTabSz="914126">
                <a:lnSpc>
                  <a:spcPct val="90000"/>
                </a:lnSpc>
                <a:spcAft>
                  <a:spcPts val="200"/>
                </a:spcAft>
                <a:buFont typeface="Arial"/>
                <a:buChar char="•"/>
                <a:defRPr/>
              </a:pPr>
              <a:r>
                <a:rPr lang="en-US" sz="900" kern="0">
                  <a:solidFill>
                    <a:srgbClr val="717074">
                      <a:lumMod val="10000"/>
                    </a:srgbClr>
                  </a:solidFill>
                  <a:cs typeface="Arial" panose="020B0604020202020204" pitchFamily="34" charset="0"/>
                </a:rPr>
                <a:t>Low Carbon Energy powering DCs and Clouds</a:t>
              </a:r>
            </a:p>
            <a:p>
              <a:pPr marL="73130" indent="-73130" defTabSz="914126">
                <a:lnSpc>
                  <a:spcPct val="90000"/>
                </a:lnSpc>
                <a:spcAft>
                  <a:spcPts val="200"/>
                </a:spcAft>
                <a:buFont typeface="Arial"/>
                <a:buChar char="•"/>
                <a:defRPr/>
              </a:pPr>
              <a:r>
                <a:rPr lang="en-US" sz="900" kern="0">
                  <a:solidFill>
                    <a:srgbClr val="717074">
                      <a:lumMod val="10000"/>
                    </a:srgbClr>
                  </a:solidFill>
                  <a:cs typeface="Arial" panose="020B0604020202020204" pitchFamily="34" charset="0"/>
                </a:rPr>
                <a:t>Net Zero targeted rather than Carbon neutral</a:t>
              </a:r>
            </a:p>
          </p:txBody>
        </p:sp>
        <p:grpSp>
          <p:nvGrpSpPr>
            <p:cNvPr id="130" name="Group 129" descr="Cloud Provider Hub&#10;">
              <a:extLst>
                <a:ext uri="{FF2B5EF4-FFF2-40B4-BE49-F238E27FC236}">
                  <a16:creationId xmlns:a16="http://schemas.microsoft.com/office/drawing/2014/main" id="{AE5E980C-8B0B-8B0D-37B9-F8C76AF7E4C7}"/>
                </a:ext>
              </a:extLst>
            </p:cNvPr>
            <p:cNvGrpSpPr/>
            <p:nvPr/>
          </p:nvGrpSpPr>
          <p:grpSpPr>
            <a:xfrm>
              <a:off x="10119248" y="1359404"/>
              <a:ext cx="687314" cy="659386"/>
              <a:chOff x="7123798" y="710974"/>
              <a:chExt cx="604007" cy="579464"/>
            </a:xfrm>
            <a:solidFill>
              <a:schemeClr val="bg1"/>
            </a:solidFill>
          </p:grpSpPr>
          <p:sp>
            <p:nvSpPr>
              <p:cNvPr id="131" name="Picture Placeholder 79">
                <a:extLst>
                  <a:ext uri="{FF2B5EF4-FFF2-40B4-BE49-F238E27FC236}">
                    <a16:creationId xmlns:a16="http://schemas.microsoft.com/office/drawing/2014/main" id="{3FF90784-FBC3-B0AA-7B31-8FA7F9FD27FF}"/>
                  </a:ext>
                </a:extLst>
              </p:cNvPr>
              <p:cNvSpPr/>
              <p:nvPr/>
            </p:nvSpPr>
            <p:spPr>
              <a:xfrm>
                <a:off x="7154848" y="1148128"/>
                <a:ext cx="127160" cy="79186"/>
              </a:xfrm>
              <a:custGeom>
                <a:avLst/>
                <a:gdLst>
                  <a:gd name="connsiteX0" fmla="*/ 26880 w 127160"/>
                  <a:gd name="connsiteY0" fmla="*/ 79186 h 79186"/>
                  <a:gd name="connsiteX1" fmla="*/ 24792 w 127160"/>
                  <a:gd name="connsiteY1" fmla="*/ 79186 h 79186"/>
                  <a:gd name="connsiteX2" fmla="*/ 0 w 127160"/>
                  <a:gd name="connsiteY2" fmla="*/ 53508 h 79186"/>
                  <a:gd name="connsiteX3" fmla="*/ 23211 w 127160"/>
                  <a:gd name="connsiteY3" fmla="*/ 30044 h 79186"/>
                  <a:gd name="connsiteX4" fmla="*/ 49269 w 127160"/>
                  <a:gd name="connsiteY4" fmla="*/ 14233 h 79186"/>
                  <a:gd name="connsiteX5" fmla="*/ 53443 w 127160"/>
                  <a:gd name="connsiteY5" fmla="*/ 14675 h 79186"/>
                  <a:gd name="connsiteX6" fmla="*/ 80512 w 127160"/>
                  <a:gd name="connsiteY6" fmla="*/ 2 h 79186"/>
                  <a:gd name="connsiteX7" fmla="*/ 110681 w 127160"/>
                  <a:gd name="connsiteY7" fmla="*/ 25301 h 79186"/>
                  <a:gd name="connsiteX8" fmla="*/ 127124 w 127160"/>
                  <a:gd name="connsiteY8" fmla="*/ 52117 h 79186"/>
                  <a:gd name="connsiteX9" fmla="*/ 118333 w 127160"/>
                  <a:gd name="connsiteY9" fmla="*/ 72545 h 79186"/>
                  <a:gd name="connsiteX10" fmla="*/ 101573 w 127160"/>
                  <a:gd name="connsiteY10" fmla="*/ 78870 h 79186"/>
                  <a:gd name="connsiteX11" fmla="*/ 63625 w 127160"/>
                  <a:gd name="connsiteY11" fmla="*/ 78870 h 79186"/>
                  <a:gd name="connsiteX12" fmla="*/ 24160 w 127160"/>
                  <a:gd name="connsiteY12" fmla="*/ 45603 h 79186"/>
                  <a:gd name="connsiteX13" fmla="*/ 18341 w 127160"/>
                  <a:gd name="connsiteY13" fmla="*/ 47943 h 79186"/>
                  <a:gd name="connsiteX14" fmla="*/ 15685 w 127160"/>
                  <a:gd name="connsiteY14" fmla="*/ 53888 h 79186"/>
                  <a:gd name="connsiteX15" fmla="*/ 24792 w 127160"/>
                  <a:gd name="connsiteY15" fmla="*/ 63375 h 79186"/>
                  <a:gd name="connsiteX16" fmla="*/ 63183 w 127160"/>
                  <a:gd name="connsiteY16" fmla="*/ 63375 h 79186"/>
                  <a:gd name="connsiteX17" fmla="*/ 101700 w 127160"/>
                  <a:gd name="connsiteY17" fmla="*/ 63375 h 79186"/>
                  <a:gd name="connsiteX18" fmla="*/ 107202 w 127160"/>
                  <a:gd name="connsiteY18" fmla="*/ 61098 h 79186"/>
                  <a:gd name="connsiteX19" fmla="*/ 111060 w 127160"/>
                  <a:gd name="connsiteY19" fmla="*/ 51737 h 79186"/>
                  <a:gd name="connsiteX20" fmla="*/ 102712 w 127160"/>
                  <a:gd name="connsiteY20" fmla="*/ 39594 h 79186"/>
                  <a:gd name="connsiteX21" fmla="*/ 96387 w 127160"/>
                  <a:gd name="connsiteY21" fmla="*/ 38962 h 79186"/>
                  <a:gd name="connsiteX22" fmla="*/ 95818 w 127160"/>
                  <a:gd name="connsiteY22" fmla="*/ 32637 h 79186"/>
                  <a:gd name="connsiteX23" fmla="*/ 80069 w 127160"/>
                  <a:gd name="connsiteY23" fmla="*/ 15940 h 79186"/>
                  <a:gd name="connsiteX24" fmla="*/ 80069 w 127160"/>
                  <a:gd name="connsiteY24" fmla="*/ 15940 h 79186"/>
                  <a:gd name="connsiteX25" fmla="*/ 64764 w 127160"/>
                  <a:gd name="connsiteY25" fmla="*/ 27135 h 79186"/>
                  <a:gd name="connsiteX26" fmla="*/ 61665 w 127160"/>
                  <a:gd name="connsiteY26" fmla="*/ 35104 h 79186"/>
                  <a:gd name="connsiteX27" fmla="*/ 53949 w 127160"/>
                  <a:gd name="connsiteY27" fmla="*/ 31372 h 79186"/>
                  <a:gd name="connsiteX28" fmla="*/ 48889 w 127160"/>
                  <a:gd name="connsiteY28" fmla="*/ 30171 h 79186"/>
                  <a:gd name="connsiteX29" fmla="*/ 36240 w 127160"/>
                  <a:gd name="connsiteY29" fmla="*/ 40290 h 79186"/>
                  <a:gd name="connsiteX30" fmla="*/ 34532 w 127160"/>
                  <a:gd name="connsiteY30" fmla="*/ 48512 h 79186"/>
                  <a:gd name="connsiteX31" fmla="*/ 26437 w 127160"/>
                  <a:gd name="connsiteY31" fmla="*/ 46298 h 79186"/>
                  <a:gd name="connsiteX32" fmla="*/ 24350 w 127160"/>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160" h="79186">
                    <a:moveTo>
                      <a:pt x="26880" y="79186"/>
                    </a:moveTo>
                    <a:lnTo>
                      <a:pt x="24792" y="79186"/>
                    </a:lnTo>
                    <a:cubicBezTo>
                      <a:pt x="11015" y="78582"/>
                      <a:pt x="121" y="67298"/>
                      <a:pt x="0" y="53508"/>
                    </a:cubicBezTo>
                    <a:cubicBezTo>
                      <a:pt x="448" y="40836"/>
                      <a:pt x="10545" y="30629"/>
                      <a:pt x="23211" y="30044"/>
                    </a:cubicBezTo>
                    <a:cubicBezTo>
                      <a:pt x="28081" y="20153"/>
                      <a:pt x="38246" y="13985"/>
                      <a:pt x="49269" y="14233"/>
                    </a:cubicBezTo>
                    <a:cubicBezTo>
                      <a:pt x="50669" y="14279"/>
                      <a:pt x="52064" y="14427"/>
                      <a:pt x="53443" y="14675"/>
                    </a:cubicBezTo>
                    <a:cubicBezTo>
                      <a:pt x="59315" y="5425"/>
                      <a:pt x="69557" y="-126"/>
                      <a:pt x="80512" y="2"/>
                    </a:cubicBezTo>
                    <a:cubicBezTo>
                      <a:pt x="95095" y="736"/>
                      <a:pt x="107416" y="11068"/>
                      <a:pt x="110681" y="25301"/>
                    </a:cubicBezTo>
                    <a:cubicBezTo>
                      <a:pt x="121173" y="29987"/>
                      <a:pt x="127706" y="40640"/>
                      <a:pt x="127124" y="52117"/>
                    </a:cubicBezTo>
                    <a:cubicBezTo>
                      <a:pt x="126988" y="59816"/>
                      <a:pt x="123831" y="67153"/>
                      <a:pt x="118333" y="72545"/>
                    </a:cubicBezTo>
                    <a:cubicBezTo>
                      <a:pt x="113811" y="76799"/>
                      <a:pt x="107779" y="79076"/>
                      <a:pt x="101573" y="78870"/>
                    </a:cubicBezTo>
                    <a:lnTo>
                      <a:pt x="63625" y="78870"/>
                    </a:lnTo>
                    <a:close/>
                    <a:moveTo>
                      <a:pt x="24160" y="45603"/>
                    </a:moveTo>
                    <a:cubicBezTo>
                      <a:pt x="21986" y="45576"/>
                      <a:pt x="19891" y="46418"/>
                      <a:pt x="18341" y="47943"/>
                    </a:cubicBezTo>
                    <a:cubicBezTo>
                      <a:pt x="16699" y="49492"/>
                      <a:pt x="15743" y="51631"/>
                      <a:pt x="15685" y="53888"/>
                    </a:cubicBezTo>
                    <a:cubicBezTo>
                      <a:pt x="15998" y="58849"/>
                      <a:pt x="19848" y="62860"/>
                      <a:pt x="24792" y="63375"/>
                    </a:cubicBezTo>
                    <a:cubicBezTo>
                      <a:pt x="26121" y="63375"/>
                      <a:pt x="45790" y="63375"/>
                      <a:pt x="63183" y="63375"/>
                    </a:cubicBezTo>
                    <a:lnTo>
                      <a:pt x="101700" y="63375"/>
                    </a:lnTo>
                    <a:cubicBezTo>
                      <a:pt x="103739" y="63263"/>
                      <a:pt x="105680" y="62460"/>
                      <a:pt x="107202" y="61098"/>
                    </a:cubicBezTo>
                    <a:cubicBezTo>
                      <a:pt x="109634" y="58583"/>
                      <a:pt x="111014" y="55235"/>
                      <a:pt x="111060" y="51737"/>
                    </a:cubicBezTo>
                    <a:cubicBezTo>
                      <a:pt x="111710" y="46170"/>
                      <a:pt x="108142" y="40981"/>
                      <a:pt x="102712" y="39594"/>
                    </a:cubicBezTo>
                    <a:lnTo>
                      <a:pt x="96387" y="38962"/>
                    </a:lnTo>
                    <a:lnTo>
                      <a:pt x="95818" y="32637"/>
                    </a:lnTo>
                    <a:cubicBezTo>
                      <a:pt x="95534" y="23895"/>
                      <a:pt x="88780" y="16734"/>
                      <a:pt x="80069" y="15940"/>
                    </a:cubicBezTo>
                    <a:lnTo>
                      <a:pt x="80069" y="15940"/>
                    </a:lnTo>
                    <a:cubicBezTo>
                      <a:pt x="73100" y="16020"/>
                      <a:pt x="66952" y="20517"/>
                      <a:pt x="64764" y="27135"/>
                    </a:cubicBezTo>
                    <a:lnTo>
                      <a:pt x="61665" y="35104"/>
                    </a:lnTo>
                    <a:lnTo>
                      <a:pt x="53949" y="31372"/>
                    </a:lnTo>
                    <a:cubicBezTo>
                      <a:pt x="52358" y="30640"/>
                      <a:pt x="50639" y="30232"/>
                      <a:pt x="48889" y="30171"/>
                    </a:cubicBezTo>
                    <a:cubicBezTo>
                      <a:pt x="42783" y="30047"/>
                      <a:pt x="37460" y="34306"/>
                      <a:pt x="36240" y="40290"/>
                    </a:cubicBezTo>
                    <a:lnTo>
                      <a:pt x="34532" y="48512"/>
                    </a:lnTo>
                    <a:lnTo>
                      <a:pt x="26437" y="46298"/>
                    </a:lnTo>
                    <a:cubicBezTo>
                      <a:pt x="25760" y="46091"/>
                      <a:pt x="25057" y="45985"/>
                      <a:pt x="24350" y="45982"/>
                    </a:cubicBezTo>
                    <a:close/>
                  </a:path>
                </a:pathLst>
              </a:custGeom>
              <a:grpFill/>
              <a:ln w="6271" cap="flat">
                <a:noFill/>
                <a:prstDash val="solid"/>
                <a:miter/>
              </a:ln>
            </p:spPr>
            <p:txBody>
              <a:bodyPr rtlCol="0" anchor="ctr"/>
              <a:lstStyle/>
              <a:p>
                <a:endParaRPr lang="en-US"/>
              </a:p>
            </p:txBody>
          </p:sp>
          <p:sp>
            <p:nvSpPr>
              <p:cNvPr id="132" name="Picture Placeholder 79">
                <a:extLst>
                  <a:ext uri="{FF2B5EF4-FFF2-40B4-BE49-F238E27FC236}">
                    <a16:creationId xmlns:a16="http://schemas.microsoft.com/office/drawing/2014/main" id="{C78300E2-E1CF-7467-E0CB-D59359739B4C}"/>
                  </a:ext>
                </a:extLst>
              </p:cNvPr>
              <p:cNvSpPr/>
              <p:nvPr/>
            </p:nvSpPr>
            <p:spPr>
              <a:xfrm>
                <a:off x="7204496"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33" name="Picture Placeholder 79">
                <a:extLst>
                  <a:ext uri="{FF2B5EF4-FFF2-40B4-BE49-F238E27FC236}">
                    <a16:creationId xmlns:a16="http://schemas.microsoft.com/office/drawing/2014/main" id="{2A2BC7AA-DC42-5D14-E425-2CBF27714A16}"/>
                  </a:ext>
                </a:extLst>
              </p:cNvPr>
              <p:cNvSpPr/>
              <p:nvPr/>
            </p:nvSpPr>
            <p:spPr>
              <a:xfrm>
                <a:off x="7131130"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34" name="Picture Placeholder 79">
                <a:extLst>
                  <a:ext uri="{FF2B5EF4-FFF2-40B4-BE49-F238E27FC236}">
                    <a16:creationId xmlns:a16="http://schemas.microsoft.com/office/drawing/2014/main" id="{F15E9EBD-74F6-F3B8-41B3-0ACFB8A0F964}"/>
                  </a:ext>
                </a:extLst>
              </p:cNvPr>
              <p:cNvSpPr/>
              <p:nvPr/>
            </p:nvSpPr>
            <p:spPr>
              <a:xfrm>
                <a:off x="7242696" y="1104111"/>
                <a:ext cx="70772" cy="121179"/>
              </a:xfrm>
              <a:custGeom>
                <a:avLst/>
                <a:gdLst>
                  <a:gd name="connsiteX0" fmla="*/ 1897 w 70772"/>
                  <a:gd name="connsiteY0" fmla="*/ 6578 h 121179"/>
                  <a:gd name="connsiteX1" fmla="*/ 0 w 70772"/>
                  <a:gd name="connsiteY1" fmla="*/ 16191 h 121179"/>
                  <a:gd name="connsiteX2" fmla="*/ 54961 w 70772"/>
                  <a:gd name="connsiteY2" fmla="*/ 91454 h 121179"/>
                  <a:gd name="connsiteX3" fmla="*/ 51419 w 70772"/>
                  <a:gd name="connsiteY3" fmla="*/ 114855 h 121179"/>
                  <a:gd name="connsiteX4" fmla="*/ 65902 w 70772"/>
                  <a:gd name="connsiteY4" fmla="*/ 121179 h 121179"/>
                  <a:gd name="connsiteX5" fmla="*/ 70772 w 70772"/>
                  <a:gd name="connsiteY5" fmla="*/ 91390 h 121179"/>
                  <a:gd name="connsiteX6" fmla="*/ 1202 w 70772"/>
                  <a:gd name="connsiteY6" fmla="*/ 0 h 121179"/>
                  <a:gd name="connsiteX7" fmla="*/ 1897 w 70772"/>
                  <a:gd name="connsiteY7" fmla="*/ 6578 h 12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72" h="121179">
                    <a:moveTo>
                      <a:pt x="1897" y="6578"/>
                    </a:moveTo>
                    <a:cubicBezTo>
                      <a:pt x="1897" y="9875"/>
                      <a:pt x="1253" y="13141"/>
                      <a:pt x="0" y="16191"/>
                    </a:cubicBezTo>
                    <a:cubicBezTo>
                      <a:pt x="32707" y="26700"/>
                      <a:pt x="54906" y="57100"/>
                      <a:pt x="54961" y="91454"/>
                    </a:cubicBezTo>
                    <a:cubicBezTo>
                      <a:pt x="54987" y="99390"/>
                      <a:pt x="53793" y="107282"/>
                      <a:pt x="51419" y="114855"/>
                    </a:cubicBezTo>
                    <a:cubicBezTo>
                      <a:pt x="56783" y="115421"/>
                      <a:pt x="61841" y="117630"/>
                      <a:pt x="65902" y="121179"/>
                    </a:cubicBezTo>
                    <a:cubicBezTo>
                      <a:pt x="69141" y="111582"/>
                      <a:pt x="70786" y="101519"/>
                      <a:pt x="70772" y="91390"/>
                    </a:cubicBezTo>
                    <a:cubicBezTo>
                      <a:pt x="70753" y="48755"/>
                      <a:pt x="42293" y="11370"/>
                      <a:pt x="1202" y="0"/>
                    </a:cubicBezTo>
                    <a:cubicBezTo>
                      <a:pt x="1725" y="2152"/>
                      <a:pt x="1959" y="4364"/>
                      <a:pt x="1897" y="6578"/>
                    </a:cubicBezTo>
                    <a:close/>
                  </a:path>
                </a:pathLst>
              </a:custGeom>
              <a:grpFill/>
              <a:ln w="6271" cap="flat">
                <a:noFill/>
                <a:prstDash val="solid"/>
                <a:miter/>
              </a:ln>
            </p:spPr>
            <p:txBody>
              <a:bodyPr rtlCol="0" anchor="ctr"/>
              <a:lstStyle/>
              <a:p>
                <a:endParaRPr lang="en-US"/>
              </a:p>
            </p:txBody>
          </p:sp>
          <p:sp>
            <p:nvSpPr>
              <p:cNvPr id="135" name="Picture Placeholder 79">
                <a:extLst>
                  <a:ext uri="{FF2B5EF4-FFF2-40B4-BE49-F238E27FC236}">
                    <a16:creationId xmlns:a16="http://schemas.microsoft.com/office/drawing/2014/main" id="{204E5457-70A1-51A1-5DC2-69B6A9F1DF5E}"/>
                  </a:ext>
                </a:extLst>
              </p:cNvPr>
              <p:cNvSpPr/>
              <p:nvPr/>
            </p:nvSpPr>
            <p:spPr>
              <a:xfrm>
                <a:off x="7123798" y="1104364"/>
                <a:ext cx="70768" cy="119028"/>
              </a:xfrm>
              <a:custGeom>
                <a:avLst/>
                <a:gdLst>
                  <a:gd name="connsiteX0" fmla="*/ 18780 w 70768"/>
                  <a:gd name="connsiteY0" fmla="*/ 112515 h 119028"/>
                  <a:gd name="connsiteX1" fmla="*/ 15745 w 70768"/>
                  <a:gd name="connsiteY1" fmla="*/ 91201 h 119028"/>
                  <a:gd name="connsiteX2" fmla="*/ 70769 w 70768"/>
                  <a:gd name="connsiteY2" fmla="*/ 15938 h 119028"/>
                  <a:gd name="connsiteX3" fmla="*/ 68871 w 70768"/>
                  <a:gd name="connsiteY3" fmla="*/ 6325 h 119028"/>
                  <a:gd name="connsiteX4" fmla="*/ 69820 w 70768"/>
                  <a:gd name="connsiteY4" fmla="*/ 0 h 119028"/>
                  <a:gd name="connsiteX5" fmla="*/ 3397 w 70768"/>
                  <a:gd name="connsiteY5" fmla="*/ 116569 h 119028"/>
                  <a:gd name="connsiteX6" fmla="*/ 4107 w 70768"/>
                  <a:gd name="connsiteY6" fmla="*/ 119029 h 119028"/>
                  <a:gd name="connsiteX7" fmla="*/ 18780 w 70768"/>
                  <a:gd name="connsiteY7"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68" h="119028">
                    <a:moveTo>
                      <a:pt x="18780" y="112515"/>
                    </a:moveTo>
                    <a:cubicBezTo>
                      <a:pt x="16768" y="105589"/>
                      <a:pt x="15746" y="98413"/>
                      <a:pt x="15745" y="91201"/>
                    </a:cubicBezTo>
                    <a:cubicBezTo>
                      <a:pt x="15808" y="56830"/>
                      <a:pt x="38037" y="26425"/>
                      <a:pt x="70769" y="15938"/>
                    </a:cubicBezTo>
                    <a:cubicBezTo>
                      <a:pt x="69516" y="12888"/>
                      <a:pt x="68871" y="9622"/>
                      <a:pt x="68871" y="6325"/>
                    </a:cubicBezTo>
                    <a:cubicBezTo>
                      <a:pt x="68914" y="4184"/>
                      <a:pt x="69234" y="2059"/>
                      <a:pt x="69820" y="0"/>
                    </a:cubicBezTo>
                    <a:cubicBezTo>
                      <a:pt x="19288" y="13848"/>
                      <a:pt x="-10450" y="66037"/>
                      <a:pt x="3397" y="116569"/>
                    </a:cubicBezTo>
                    <a:cubicBezTo>
                      <a:pt x="3623" y="117392"/>
                      <a:pt x="3859" y="118212"/>
                      <a:pt x="4107" y="119029"/>
                    </a:cubicBezTo>
                    <a:cubicBezTo>
                      <a:pt x="8189" y="115364"/>
                      <a:pt x="13325" y="113083"/>
                      <a:pt x="18780" y="112515"/>
                    </a:cubicBezTo>
                    <a:close/>
                  </a:path>
                </a:pathLst>
              </a:custGeom>
              <a:grpFill/>
              <a:ln w="6271" cap="flat">
                <a:noFill/>
                <a:prstDash val="solid"/>
                <a:miter/>
              </a:ln>
            </p:spPr>
            <p:txBody>
              <a:bodyPr rtlCol="0" anchor="ctr"/>
              <a:lstStyle/>
              <a:p>
                <a:endParaRPr lang="en-US"/>
              </a:p>
            </p:txBody>
          </p:sp>
          <p:sp>
            <p:nvSpPr>
              <p:cNvPr id="136" name="Picture Placeholder 79">
                <a:extLst>
                  <a:ext uri="{FF2B5EF4-FFF2-40B4-BE49-F238E27FC236}">
                    <a16:creationId xmlns:a16="http://schemas.microsoft.com/office/drawing/2014/main" id="{100B6758-0846-3C46-AE11-267CA4C02E57}"/>
                  </a:ext>
                </a:extLst>
              </p:cNvPr>
              <p:cNvSpPr/>
              <p:nvPr/>
            </p:nvSpPr>
            <p:spPr>
              <a:xfrm>
                <a:off x="7155607" y="1255775"/>
                <a:ext cx="124278" cy="34658"/>
              </a:xfrm>
              <a:custGeom>
                <a:avLst/>
                <a:gdLst>
                  <a:gd name="connsiteX0" fmla="*/ 113021 w 124278"/>
                  <a:gd name="connsiteY0" fmla="*/ 1012 h 34658"/>
                  <a:gd name="connsiteX1" fmla="*/ 11827 w 124278"/>
                  <a:gd name="connsiteY1" fmla="*/ 0 h 34658"/>
                  <a:gd name="connsiteX2" fmla="*/ 0 w 124278"/>
                  <a:gd name="connsiteY2" fmla="*/ 10562 h 34658"/>
                  <a:gd name="connsiteX3" fmla="*/ 124278 w 124278"/>
                  <a:gd name="connsiteY3" fmla="*/ 12080 h 34658"/>
                  <a:gd name="connsiteX4" fmla="*/ 113021 w 124278"/>
                  <a:gd name="connsiteY4" fmla="*/ 1012 h 34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8">
                    <a:moveTo>
                      <a:pt x="113021" y="1012"/>
                    </a:moveTo>
                    <a:cubicBezTo>
                      <a:pt x="83491" y="25210"/>
                      <a:pt x="40867" y="24786"/>
                      <a:pt x="11827" y="0"/>
                    </a:cubicBezTo>
                    <a:cubicBezTo>
                      <a:pt x="9068" y="4656"/>
                      <a:pt x="4937" y="8345"/>
                      <a:pt x="0" y="10562"/>
                    </a:cubicBezTo>
                    <a:cubicBezTo>
                      <a:pt x="35207" y="42103"/>
                      <a:pt x="88312" y="42754"/>
                      <a:pt x="124278" y="12080"/>
                    </a:cubicBezTo>
                    <a:cubicBezTo>
                      <a:pt x="119464" y="9654"/>
                      <a:pt x="115528" y="5785"/>
                      <a:pt x="113021" y="1012"/>
                    </a:cubicBezTo>
                    <a:close/>
                  </a:path>
                </a:pathLst>
              </a:custGeom>
              <a:grpFill/>
              <a:ln w="6271" cap="flat">
                <a:noFill/>
                <a:prstDash val="solid"/>
                <a:miter/>
              </a:ln>
            </p:spPr>
            <p:txBody>
              <a:bodyPr rtlCol="0" anchor="ctr"/>
              <a:lstStyle/>
              <a:p>
                <a:endParaRPr lang="en-US"/>
              </a:p>
            </p:txBody>
          </p:sp>
          <p:sp>
            <p:nvSpPr>
              <p:cNvPr id="137" name="Picture Placeholder 79">
                <a:extLst>
                  <a:ext uri="{FF2B5EF4-FFF2-40B4-BE49-F238E27FC236}">
                    <a16:creationId xmlns:a16="http://schemas.microsoft.com/office/drawing/2014/main" id="{9A526332-FA25-26B6-4652-4E3E5B173494}"/>
                  </a:ext>
                </a:extLst>
              </p:cNvPr>
              <p:cNvSpPr/>
              <p:nvPr/>
            </p:nvSpPr>
            <p:spPr>
              <a:xfrm>
                <a:off x="7277355"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38" name="Picture Placeholder 79">
                <a:extLst>
                  <a:ext uri="{FF2B5EF4-FFF2-40B4-BE49-F238E27FC236}">
                    <a16:creationId xmlns:a16="http://schemas.microsoft.com/office/drawing/2014/main" id="{B5E893B5-6063-9CA3-ABEB-FBD593137602}"/>
                  </a:ext>
                </a:extLst>
              </p:cNvPr>
              <p:cNvSpPr/>
              <p:nvPr/>
            </p:nvSpPr>
            <p:spPr>
              <a:xfrm>
                <a:off x="7369378" y="1148128"/>
                <a:ext cx="127035" cy="79186"/>
              </a:xfrm>
              <a:custGeom>
                <a:avLst/>
                <a:gdLst>
                  <a:gd name="connsiteX0" fmla="*/ 26816 w 127035"/>
                  <a:gd name="connsiteY0" fmla="*/ 79186 h 79186"/>
                  <a:gd name="connsiteX1" fmla="*/ 24603 w 127035"/>
                  <a:gd name="connsiteY1" fmla="*/ 79186 h 79186"/>
                  <a:gd name="connsiteX2" fmla="*/ 0 w 127035"/>
                  <a:gd name="connsiteY2" fmla="*/ 53508 h 79186"/>
                  <a:gd name="connsiteX3" fmla="*/ 7273 w 127035"/>
                  <a:gd name="connsiteY3" fmla="*/ 36369 h 79186"/>
                  <a:gd name="connsiteX4" fmla="*/ 23085 w 127035"/>
                  <a:gd name="connsiteY4" fmla="*/ 30044 h 79186"/>
                  <a:gd name="connsiteX5" fmla="*/ 49205 w 127035"/>
                  <a:gd name="connsiteY5" fmla="*/ 14233 h 79186"/>
                  <a:gd name="connsiteX6" fmla="*/ 53380 w 127035"/>
                  <a:gd name="connsiteY6" fmla="*/ 14675 h 79186"/>
                  <a:gd name="connsiteX7" fmla="*/ 80449 w 127035"/>
                  <a:gd name="connsiteY7" fmla="*/ 2 h 79186"/>
                  <a:gd name="connsiteX8" fmla="*/ 110554 w 127035"/>
                  <a:gd name="connsiteY8" fmla="*/ 25301 h 79186"/>
                  <a:gd name="connsiteX9" fmla="*/ 126998 w 127035"/>
                  <a:gd name="connsiteY9" fmla="*/ 52117 h 79186"/>
                  <a:gd name="connsiteX10" fmla="*/ 118270 w 127035"/>
                  <a:gd name="connsiteY10" fmla="*/ 72545 h 79186"/>
                  <a:gd name="connsiteX11" fmla="*/ 101510 w 127035"/>
                  <a:gd name="connsiteY11" fmla="*/ 78870 h 79186"/>
                  <a:gd name="connsiteX12" fmla="*/ 63562 w 127035"/>
                  <a:gd name="connsiteY12" fmla="*/ 78870 h 79186"/>
                  <a:gd name="connsiteX13" fmla="*/ 24033 w 127035"/>
                  <a:gd name="connsiteY13" fmla="*/ 45603 h 79186"/>
                  <a:gd name="connsiteX14" fmla="*/ 15622 w 127035"/>
                  <a:gd name="connsiteY14" fmla="*/ 53888 h 79186"/>
                  <a:gd name="connsiteX15" fmla="*/ 25298 w 127035"/>
                  <a:gd name="connsiteY15" fmla="*/ 63375 h 79186"/>
                  <a:gd name="connsiteX16" fmla="*/ 63689 w 127035"/>
                  <a:gd name="connsiteY16" fmla="*/ 63375 h 79186"/>
                  <a:gd name="connsiteX17" fmla="*/ 102206 w 127035"/>
                  <a:gd name="connsiteY17" fmla="*/ 63375 h 79186"/>
                  <a:gd name="connsiteX18" fmla="*/ 107708 w 127035"/>
                  <a:gd name="connsiteY18" fmla="*/ 61098 h 79186"/>
                  <a:gd name="connsiteX19" fmla="*/ 111503 w 127035"/>
                  <a:gd name="connsiteY19" fmla="*/ 51737 h 79186"/>
                  <a:gd name="connsiteX20" fmla="*/ 103217 w 127035"/>
                  <a:gd name="connsiteY20" fmla="*/ 39594 h 79186"/>
                  <a:gd name="connsiteX21" fmla="*/ 96893 w 127035"/>
                  <a:gd name="connsiteY21" fmla="*/ 38962 h 79186"/>
                  <a:gd name="connsiteX22" fmla="*/ 96324 w 127035"/>
                  <a:gd name="connsiteY22" fmla="*/ 32637 h 79186"/>
                  <a:gd name="connsiteX23" fmla="*/ 80512 w 127035"/>
                  <a:gd name="connsiteY23" fmla="*/ 15940 h 79186"/>
                  <a:gd name="connsiteX24" fmla="*/ 80512 w 127035"/>
                  <a:gd name="connsiteY24" fmla="*/ 15940 h 79186"/>
                  <a:gd name="connsiteX25" fmla="*/ 65207 w 127035"/>
                  <a:gd name="connsiteY25" fmla="*/ 27135 h 79186"/>
                  <a:gd name="connsiteX26" fmla="*/ 62108 w 127035"/>
                  <a:gd name="connsiteY26" fmla="*/ 35104 h 79186"/>
                  <a:gd name="connsiteX27" fmla="*/ 54392 w 127035"/>
                  <a:gd name="connsiteY27" fmla="*/ 31372 h 79186"/>
                  <a:gd name="connsiteX28" fmla="*/ 49332 w 127035"/>
                  <a:gd name="connsiteY28" fmla="*/ 30171 h 79186"/>
                  <a:gd name="connsiteX29" fmla="*/ 36683 w 127035"/>
                  <a:gd name="connsiteY29" fmla="*/ 40290 h 79186"/>
                  <a:gd name="connsiteX30" fmla="*/ 34912 w 127035"/>
                  <a:gd name="connsiteY30" fmla="*/ 48512 h 79186"/>
                  <a:gd name="connsiteX31" fmla="*/ 26880 w 127035"/>
                  <a:gd name="connsiteY31" fmla="*/ 46298 h 79186"/>
                  <a:gd name="connsiteX32" fmla="*/ 24792 w 127035"/>
                  <a:gd name="connsiteY32" fmla="*/ 45982 h 7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35" h="79186">
                    <a:moveTo>
                      <a:pt x="26816" y="79186"/>
                    </a:moveTo>
                    <a:lnTo>
                      <a:pt x="24603" y="79186"/>
                    </a:lnTo>
                    <a:cubicBezTo>
                      <a:pt x="10900" y="78484"/>
                      <a:pt x="116" y="67229"/>
                      <a:pt x="0" y="53508"/>
                    </a:cubicBezTo>
                    <a:cubicBezTo>
                      <a:pt x="37" y="47053"/>
                      <a:pt x="2656" y="40881"/>
                      <a:pt x="7273" y="36369"/>
                    </a:cubicBezTo>
                    <a:cubicBezTo>
                      <a:pt x="11617" y="32436"/>
                      <a:pt x="17227" y="30191"/>
                      <a:pt x="23085" y="30044"/>
                    </a:cubicBezTo>
                    <a:cubicBezTo>
                      <a:pt x="28000" y="20165"/>
                      <a:pt x="38173" y="14007"/>
                      <a:pt x="49205" y="14233"/>
                    </a:cubicBezTo>
                    <a:cubicBezTo>
                      <a:pt x="50605" y="14286"/>
                      <a:pt x="52000" y="14434"/>
                      <a:pt x="53380" y="14675"/>
                    </a:cubicBezTo>
                    <a:cubicBezTo>
                      <a:pt x="59251" y="5425"/>
                      <a:pt x="69493" y="-126"/>
                      <a:pt x="80449" y="2"/>
                    </a:cubicBezTo>
                    <a:cubicBezTo>
                      <a:pt x="95033" y="700"/>
                      <a:pt x="107354" y="11054"/>
                      <a:pt x="110554" y="25301"/>
                    </a:cubicBezTo>
                    <a:cubicBezTo>
                      <a:pt x="121059" y="29973"/>
                      <a:pt x="127598" y="40636"/>
                      <a:pt x="126998" y="52117"/>
                    </a:cubicBezTo>
                    <a:cubicBezTo>
                      <a:pt x="126912" y="59814"/>
                      <a:pt x="123773" y="67162"/>
                      <a:pt x="118270" y="72545"/>
                    </a:cubicBezTo>
                    <a:cubicBezTo>
                      <a:pt x="113747" y="76799"/>
                      <a:pt x="107716" y="79076"/>
                      <a:pt x="101510" y="78870"/>
                    </a:cubicBezTo>
                    <a:lnTo>
                      <a:pt x="63562" y="78870"/>
                    </a:lnTo>
                    <a:close/>
                    <a:moveTo>
                      <a:pt x="24033" y="45603"/>
                    </a:moveTo>
                    <a:cubicBezTo>
                      <a:pt x="19437" y="45602"/>
                      <a:pt x="15691" y="49292"/>
                      <a:pt x="15622" y="53888"/>
                    </a:cubicBezTo>
                    <a:cubicBezTo>
                      <a:pt x="15970" y="59049"/>
                      <a:pt x="20131" y="63129"/>
                      <a:pt x="25298" y="63375"/>
                    </a:cubicBezTo>
                    <a:cubicBezTo>
                      <a:pt x="26627" y="63375"/>
                      <a:pt x="46296" y="63375"/>
                      <a:pt x="63689" y="63375"/>
                    </a:cubicBezTo>
                    <a:lnTo>
                      <a:pt x="102206" y="63375"/>
                    </a:lnTo>
                    <a:cubicBezTo>
                      <a:pt x="104245" y="63263"/>
                      <a:pt x="106186" y="62460"/>
                      <a:pt x="107708" y="61098"/>
                    </a:cubicBezTo>
                    <a:cubicBezTo>
                      <a:pt x="110145" y="58591"/>
                      <a:pt x="111506" y="55233"/>
                      <a:pt x="111503" y="51737"/>
                    </a:cubicBezTo>
                    <a:cubicBezTo>
                      <a:pt x="112216" y="46175"/>
                      <a:pt x="108657" y="40958"/>
                      <a:pt x="103217" y="39594"/>
                    </a:cubicBezTo>
                    <a:lnTo>
                      <a:pt x="96893" y="38962"/>
                    </a:lnTo>
                    <a:lnTo>
                      <a:pt x="96324" y="32637"/>
                    </a:lnTo>
                    <a:cubicBezTo>
                      <a:pt x="96037" y="23872"/>
                      <a:pt x="89248" y="16704"/>
                      <a:pt x="80512" y="15940"/>
                    </a:cubicBezTo>
                    <a:lnTo>
                      <a:pt x="80512" y="15940"/>
                    </a:lnTo>
                    <a:cubicBezTo>
                      <a:pt x="73543" y="16020"/>
                      <a:pt x="67394" y="20517"/>
                      <a:pt x="65207" y="27135"/>
                    </a:cubicBezTo>
                    <a:lnTo>
                      <a:pt x="62108" y="35104"/>
                    </a:lnTo>
                    <a:lnTo>
                      <a:pt x="54392" y="31372"/>
                    </a:lnTo>
                    <a:cubicBezTo>
                      <a:pt x="52801" y="30640"/>
                      <a:pt x="51081" y="30232"/>
                      <a:pt x="49332" y="30171"/>
                    </a:cubicBezTo>
                    <a:cubicBezTo>
                      <a:pt x="43225" y="30047"/>
                      <a:pt x="37903" y="34306"/>
                      <a:pt x="36683" y="40290"/>
                    </a:cubicBezTo>
                    <a:lnTo>
                      <a:pt x="34912" y="48512"/>
                    </a:lnTo>
                    <a:lnTo>
                      <a:pt x="26880" y="46298"/>
                    </a:lnTo>
                    <a:cubicBezTo>
                      <a:pt x="26202" y="46096"/>
                      <a:pt x="25500" y="45990"/>
                      <a:pt x="24792" y="45982"/>
                    </a:cubicBezTo>
                    <a:close/>
                  </a:path>
                </a:pathLst>
              </a:custGeom>
              <a:grpFill/>
              <a:ln w="6271" cap="flat">
                <a:noFill/>
                <a:prstDash val="solid"/>
                <a:miter/>
              </a:ln>
            </p:spPr>
            <p:txBody>
              <a:bodyPr rtlCol="0" anchor="ctr"/>
              <a:lstStyle/>
              <a:p>
                <a:endParaRPr lang="en-US"/>
              </a:p>
            </p:txBody>
          </p:sp>
          <p:sp>
            <p:nvSpPr>
              <p:cNvPr id="139" name="Picture Placeholder 79">
                <a:extLst>
                  <a:ext uri="{FF2B5EF4-FFF2-40B4-BE49-F238E27FC236}">
                    <a16:creationId xmlns:a16="http://schemas.microsoft.com/office/drawing/2014/main" id="{01A0F217-54B7-7A88-DC90-66915380C884}"/>
                  </a:ext>
                </a:extLst>
              </p:cNvPr>
              <p:cNvSpPr/>
              <p:nvPr/>
            </p:nvSpPr>
            <p:spPr>
              <a:xfrm>
                <a:off x="7418963" y="1096585"/>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40" name="Picture Placeholder 79">
                <a:extLst>
                  <a:ext uri="{FF2B5EF4-FFF2-40B4-BE49-F238E27FC236}">
                    <a16:creationId xmlns:a16="http://schemas.microsoft.com/office/drawing/2014/main" id="{A3B2411F-AE2E-6526-BA2E-8E587600FE9C}"/>
                  </a:ext>
                </a:extLst>
              </p:cNvPr>
              <p:cNvSpPr/>
              <p:nvPr/>
            </p:nvSpPr>
            <p:spPr>
              <a:xfrm>
                <a:off x="7345598" y="1228516"/>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41" name="Picture Placeholder 79">
                <a:extLst>
                  <a:ext uri="{FF2B5EF4-FFF2-40B4-BE49-F238E27FC236}">
                    <a16:creationId xmlns:a16="http://schemas.microsoft.com/office/drawing/2014/main" id="{BF80DE86-FECC-88DE-0897-64177042DA2B}"/>
                  </a:ext>
                </a:extLst>
              </p:cNvPr>
              <p:cNvSpPr/>
              <p:nvPr/>
            </p:nvSpPr>
            <p:spPr>
              <a:xfrm>
                <a:off x="7457164" y="1104175"/>
                <a:ext cx="70711" cy="121116"/>
              </a:xfrm>
              <a:custGeom>
                <a:avLst/>
                <a:gdLst>
                  <a:gd name="connsiteX0" fmla="*/ 1897 w 70711"/>
                  <a:gd name="connsiteY0" fmla="*/ 6514 h 121116"/>
                  <a:gd name="connsiteX1" fmla="*/ 0 w 70711"/>
                  <a:gd name="connsiteY1" fmla="*/ 16128 h 121116"/>
                  <a:gd name="connsiteX2" fmla="*/ 51356 w 70711"/>
                  <a:gd name="connsiteY2" fmla="*/ 114791 h 121116"/>
                  <a:gd name="connsiteX3" fmla="*/ 65839 w 70711"/>
                  <a:gd name="connsiteY3" fmla="*/ 121116 h 121116"/>
                  <a:gd name="connsiteX4" fmla="*/ 6072 w 70711"/>
                  <a:gd name="connsiteY4" fmla="*/ 1599 h 121116"/>
                  <a:gd name="connsiteX5" fmla="*/ 759 w 70711"/>
                  <a:gd name="connsiteY5" fmla="*/ 0 h 121116"/>
                  <a:gd name="connsiteX6" fmla="*/ 1897 w 70711"/>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1" h="121116">
                    <a:moveTo>
                      <a:pt x="1897" y="6514"/>
                    </a:moveTo>
                    <a:cubicBezTo>
                      <a:pt x="1897" y="9812"/>
                      <a:pt x="1253" y="13077"/>
                      <a:pt x="0" y="16128"/>
                    </a:cubicBezTo>
                    <a:cubicBezTo>
                      <a:pt x="41296" y="29347"/>
                      <a:pt x="64217" y="73382"/>
                      <a:pt x="51356" y="114791"/>
                    </a:cubicBezTo>
                    <a:cubicBezTo>
                      <a:pt x="56720" y="115358"/>
                      <a:pt x="61778" y="117567"/>
                      <a:pt x="65839" y="121116"/>
                    </a:cubicBezTo>
                    <a:cubicBezTo>
                      <a:pt x="82339" y="71608"/>
                      <a:pt x="55580" y="18098"/>
                      <a:pt x="6072" y="1599"/>
                    </a:cubicBezTo>
                    <a:cubicBezTo>
                      <a:pt x="4317" y="1014"/>
                      <a:pt x="2545" y="481"/>
                      <a:pt x="759" y="0"/>
                    </a:cubicBezTo>
                    <a:cubicBezTo>
                      <a:pt x="1426" y="2111"/>
                      <a:pt x="1809" y="4302"/>
                      <a:pt x="1897" y="6514"/>
                    </a:cubicBezTo>
                    <a:close/>
                  </a:path>
                </a:pathLst>
              </a:custGeom>
              <a:grpFill/>
              <a:ln w="6271" cap="flat">
                <a:noFill/>
                <a:prstDash val="solid"/>
                <a:miter/>
              </a:ln>
            </p:spPr>
            <p:txBody>
              <a:bodyPr rtlCol="0" anchor="ctr"/>
              <a:lstStyle/>
              <a:p>
                <a:endParaRPr lang="en-US"/>
              </a:p>
            </p:txBody>
          </p:sp>
          <p:sp>
            <p:nvSpPr>
              <p:cNvPr id="142" name="Picture Placeholder 79">
                <a:extLst>
                  <a:ext uri="{FF2B5EF4-FFF2-40B4-BE49-F238E27FC236}">
                    <a16:creationId xmlns:a16="http://schemas.microsoft.com/office/drawing/2014/main" id="{0847E5E7-4F40-5204-8DEC-E94C715684B1}"/>
                  </a:ext>
                </a:extLst>
              </p:cNvPr>
              <p:cNvSpPr/>
              <p:nvPr/>
            </p:nvSpPr>
            <p:spPr>
              <a:xfrm>
                <a:off x="7338275" y="1104364"/>
                <a:ext cx="70442" cy="119028"/>
              </a:xfrm>
              <a:custGeom>
                <a:avLst/>
                <a:gdLst>
                  <a:gd name="connsiteX0" fmla="*/ 18454 w 70442"/>
                  <a:gd name="connsiteY0" fmla="*/ 112515 h 119028"/>
                  <a:gd name="connsiteX1" fmla="*/ 70442 w 70442"/>
                  <a:gd name="connsiteY1" fmla="*/ 15938 h 119028"/>
                  <a:gd name="connsiteX2" fmla="*/ 69051 w 70442"/>
                  <a:gd name="connsiteY2" fmla="*/ 6325 h 119028"/>
                  <a:gd name="connsiteX3" fmla="*/ 69936 w 70442"/>
                  <a:gd name="connsiteY3" fmla="*/ 0 h 119028"/>
                  <a:gd name="connsiteX4" fmla="*/ 3365 w 70442"/>
                  <a:gd name="connsiteY4" fmla="*/ 116484 h 119028"/>
                  <a:gd name="connsiteX5" fmla="*/ 4097 w 70442"/>
                  <a:gd name="connsiteY5" fmla="*/ 119029 h 119028"/>
                  <a:gd name="connsiteX6" fmla="*/ 18454 w 70442"/>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42" h="119028">
                    <a:moveTo>
                      <a:pt x="18454" y="112515"/>
                    </a:moveTo>
                    <a:cubicBezTo>
                      <a:pt x="6863" y="71565"/>
                      <a:pt x="29878" y="28811"/>
                      <a:pt x="70442" y="15938"/>
                    </a:cubicBezTo>
                    <a:cubicBezTo>
                      <a:pt x="69397" y="12845"/>
                      <a:pt x="68926" y="9587"/>
                      <a:pt x="69051" y="6325"/>
                    </a:cubicBezTo>
                    <a:cubicBezTo>
                      <a:pt x="69103" y="4189"/>
                      <a:pt x="69400" y="2067"/>
                      <a:pt x="69936" y="0"/>
                    </a:cubicBezTo>
                    <a:cubicBezTo>
                      <a:pt x="19387" y="13783"/>
                      <a:pt x="-10418" y="65935"/>
                      <a:pt x="3365" y="116484"/>
                    </a:cubicBezTo>
                    <a:cubicBezTo>
                      <a:pt x="3597" y="117336"/>
                      <a:pt x="3841" y="118184"/>
                      <a:pt x="4097" y="119029"/>
                    </a:cubicBezTo>
                    <a:cubicBezTo>
                      <a:pt x="8093" y="115424"/>
                      <a:pt x="13109" y="113148"/>
                      <a:pt x="18454" y="112515"/>
                    </a:cubicBezTo>
                    <a:close/>
                  </a:path>
                </a:pathLst>
              </a:custGeom>
              <a:grpFill/>
              <a:ln w="6271" cap="flat">
                <a:noFill/>
                <a:prstDash val="solid"/>
                <a:miter/>
              </a:ln>
            </p:spPr>
            <p:txBody>
              <a:bodyPr rtlCol="0" anchor="ctr"/>
              <a:lstStyle/>
              <a:p>
                <a:endParaRPr lang="en-US"/>
              </a:p>
            </p:txBody>
          </p:sp>
          <p:sp>
            <p:nvSpPr>
              <p:cNvPr id="143" name="Picture Placeholder 79">
                <a:extLst>
                  <a:ext uri="{FF2B5EF4-FFF2-40B4-BE49-F238E27FC236}">
                    <a16:creationId xmlns:a16="http://schemas.microsoft.com/office/drawing/2014/main" id="{973AFA31-FA5C-129C-B144-B0458FC802D0}"/>
                  </a:ext>
                </a:extLst>
              </p:cNvPr>
              <p:cNvSpPr/>
              <p:nvPr/>
            </p:nvSpPr>
            <p:spPr>
              <a:xfrm>
                <a:off x="7370200" y="1255775"/>
                <a:ext cx="124341" cy="34663"/>
              </a:xfrm>
              <a:custGeom>
                <a:avLst/>
                <a:gdLst>
                  <a:gd name="connsiteX0" fmla="*/ 113021 w 124341"/>
                  <a:gd name="connsiteY0" fmla="*/ 1012 h 34663"/>
                  <a:gd name="connsiteX1" fmla="*/ 11827 w 124341"/>
                  <a:gd name="connsiteY1" fmla="*/ 0 h 34663"/>
                  <a:gd name="connsiteX2" fmla="*/ 0 w 124341"/>
                  <a:gd name="connsiteY2" fmla="*/ 10562 h 34663"/>
                  <a:gd name="connsiteX3" fmla="*/ 124342 w 124341"/>
                  <a:gd name="connsiteY3" fmla="*/ 12080 h 34663"/>
                  <a:gd name="connsiteX4" fmla="*/ 113021 w 124341"/>
                  <a:gd name="connsiteY4" fmla="*/ 1012 h 34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41" h="34663">
                    <a:moveTo>
                      <a:pt x="113021" y="1012"/>
                    </a:moveTo>
                    <a:cubicBezTo>
                      <a:pt x="83491" y="25210"/>
                      <a:pt x="40867" y="24786"/>
                      <a:pt x="11827" y="0"/>
                    </a:cubicBezTo>
                    <a:cubicBezTo>
                      <a:pt x="9118" y="4697"/>
                      <a:pt x="4972" y="8400"/>
                      <a:pt x="0" y="10562"/>
                    </a:cubicBezTo>
                    <a:cubicBezTo>
                      <a:pt x="35227" y="42109"/>
                      <a:pt x="88355" y="42761"/>
                      <a:pt x="124342" y="12080"/>
                    </a:cubicBezTo>
                    <a:cubicBezTo>
                      <a:pt x="119524" y="9637"/>
                      <a:pt x="115572" y="5774"/>
                      <a:pt x="113021" y="1012"/>
                    </a:cubicBezTo>
                    <a:close/>
                  </a:path>
                </a:pathLst>
              </a:custGeom>
              <a:grpFill/>
              <a:ln w="6271" cap="flat">
                <a:noFill/>
                <a:prstDash val="solid"/>
                <a:miter/>
              </a:ln>
            </p:spPr>
            <p:txBody>
              <a:bodyPr rtlCol="0" anchor="ctr"/>
              <a:lstStyle/>
              <a:p>
                <a:endParaRPr lang="en-US"/>
              </a:p>
            </p:txBody>
          </p:sp>
          <p:sp>
            <p:nvSpPr>
              <p:cNvPr id="144" name="Picture Placeholder 79">
                <a:extLst>
                  <a:ext uri="{FF2B5EF4-FFF2-40B4-BE49-F238E27FC236}">
                    <a16:creationId xmlns:a16="http://schemas.microsoft.com/office/drawing/2014/main" id="{488AB845-2AB1-B853-02C2-F3D63C21301A}"/>
                  </a:ext>
                </a:extLst>
              </p:cNvPr>
              <p:cNvSpPr/>
              <p:nvPr/>
            </p:nvSpPr>
            <p:spPr>
              <a:xfrm>
                <a:off x="7491822" y="1230603"/>
                <a:ext cx="28207" cy="28207"/>
              </a:xfrm>
              <a:custGeom>
                <a:avLst/>
                <a:gdLst>
                  <a:gd name="connsiteX0" fmla="*/ 14104 w 28207"/>
                  <a:gd name="connsiteY0" fmla="*/ 28208 h 28207"/>
                  <a:gd name="connsiteX1" fmla="*/ 0 w 28207"/>
                  <a:gd name="connsiteY1" fmla="*/ 14104 h 28207"/>
                  <a:gd name="connsiteX2" fmla="*/ 14104 w 28207"/>
                  <a:gd name="connsiteY2" fmla="*/ 0 h 28207"/>
                  <a:gd name="connsiteX3" fmla="*/ 28208 w 28207"/>
                  <a:gd name="connsiteY3" fmla="*/ 14104 h 28207"/>
                  <a:gd name="connsiteX4" fmla="*/ 14104 w 28207"/>
                  <a:gd name="connsiteY4" fmla="*/ 28208 h 28207"/>
                  <a:gd name="connsiteX5" fmla="*/ 14104 w 28207"/>
                  <a:gd name="connsiteY5" fmla="*/ 7906 h 28207"/>
                  <a:gd name="connsiteX6" fmla="*/ 7779 w 28207"/>
                  <a:gd name="connsiteY6" fmla="*/ 14230 h 28207"/>
                  <a:gd name="connsiteX7" fmla="*/ 14104 w 28207"/>
                  <a:gd name="connsiteY7" fmla="*/ 20555 h 28207"/>
                  <a:gd name="connsiteX8" fmla="*/ 20428 w 28207"/>
                  <a:gd name="connsiteY8" fmla="*/ 14230 h 28207"/>
                  <a:gd name="connsiteX9" fmla="*/ 14104 w 28207"/>
                  <a:gd name="connsiteY9" fmla="*/ 7906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7" h="28207">
                    <a:moveTo>
                      <a:pt x="14104" y="28208"/>
                    </a:moveTo>
                    <a:cubicBezTo>
                      <a:pt x="6314" y="28208"/>
                      <a:pt x="0" y="21893"/>
                      <a:pt x="0" y="14104"/>
                    </a:cubicBezTo>
                    <a:cubicBezTo>
                      <a:pt x="0" y="6314"/>
                      <a:pt x="6314" y="0"/>
                      <a:pt x="14104" y="0"/>
                    </a:cubicBezTo>
                    <a:cubicBezTo>
                      <a:pt x="21893" y="0"/>
                      <a:pt x="28208" y="6314"/>
                      <a:pt x="28208" y="14104"/>
                    </a:cubicBezTo>
                    <a:cubicBezTo>
                      <a:pt x="28208" y="21893"/>
                      <a:pt x="21893" y="28208"/>
                      <a:pt x="14104" y="28208"/>
                    </a:cubicBezTo>
                    <a:close/>
                    <a:moveTo>
                      <a:pt x="14104" y="7906"/>
                    </a:moveTo>
                    <a:cubicBezTo>
                      <a:pt x="10611" y="7906"/>
                      <a:pt x="7779" y="10737"/>
                      <a:pt x="7779" y="14230"/>
                    </a:cubicBezTo>
                    <a:cubicBezTo>
                      <a:pt x="7779" y="17723"/>
                      <a:pt x="10611" y="20555"/>
                      <a:pt x="14104" y="20555"/>
                    </a:cubicBezTo>
                    <a:cubicBezTo>
                      <a:pt x="17597" y="20555"/>
                      <a:pt x="20428" y="17723"/>
                      <a:pt x="20428" y="14230"/>
                    </a:cubicBezTo>
                    <a:cubicBezTo>
                      <a:pt x="20428" y="10737"/>
                      <a:pt x="17597" y="7906"/>
                      <a:pt x="14104" y="7906"/>
                    </a:cubicBezTo>
                    <a:close/>
                  </a:path>
                </a:pathLst>
              </a:custGeom>
              <a:grpFill/>
              <a:ln w="6271" cap="flat">
                <a:noFill/>
                <a:prstDash val="solid"/>
                <a:miter/>
              </a:ln>
            </p:spPr>
            <p:txBody>
              <a:bodyPr rtlCol="0" anchor="ctr"/>
              <a:lstStyle/>
              <a:p>
                <a:endParaRPr lang="en-US"/>
              </a:p>
            </p:txBody>
          </p:sp>
          <p:sp>
            <p:nvSpPr>
              <p:cNvPr id="145" name="Picture Placeholder 79">
                <a:extLst>
                  <a:ext uri="{FF2B5EF4-FFF2-40B4-BE49-F238E27FC236}">
                    <a16:creationId xmlns:a16="http://schemas.microsoft.com/office/drawing/2014/main" id="{2F1AEF78-1C6B-5A5F-5666-61C1B2067A41}"/>
                  </a:ext>
                </a:extLst>
              </p:cNvPr>
              <p:cNvSpPr/>
              <p:nvPr/>
            </p:nvSpPr>
            <p:spPr>
              <a:xfrm>
                <a:off x="7568982" y="1055979"/>
                <a:ext cx="127097" cy="79439"/>
              </a:xfrm>
              <a:custGeom>
                <a:avLst/>
                <a:gdLst>
                  <a:gd name="connsiteX0" fmla="*/ 27069 w 127097"/>
                  <a:gd name="connsiteY0" fmla="*/ 79439 h 79439"/>
                  <a:gd name="connsiteX1" fmla="*/ 24856 w 127097"/>
                  <a:gd name="connsiteY1" fmla="*/ 79439 h 79439"/>
                  <a:gd name="connsiteX2" fmla="*/ 0 w 127097"/>
                  <a:gd name="connsiteY2" fmla="*/ 53761 h 79439"/>
                  <a:gd name="connsiteX3" fmla="*/ 23338 w 127097"/>
                  <a:gd name="connsiteY3" fmla="*/ 30044 h 79439"/>
                  <a:gd name="connsiteX4" fmla="*/ 49458 w 127097"/>
                  <a:gd name="connsiteY4" fmla="*/ 14233 h 79439"/>
                  <a:gd name="connsiteX5" fmla="*/ 53380 w 127097"/>
                  <a:gd name="connsiteY5" fmla="*/ 14675 h 79439"/>
                  <a:gd name="connsiteX6" fmla="*/ 80449 w 127097"/>
                  <a:gd name="connsiteY6" fmla="*/ 2 h 79439"/>
                  <a:gd name="connsiteX7" fmla="*/ 110617 w 127097"/>
                  <a:gd name="connsiteY7" fmla="*/ 25301 h 79439"/>
                  <a:gd name="connsiteX8" fmla="*/ 127061 w 127097"/>
                  <a:gd name="connsiteY8" fmla="*/ 52054 h 79439"/>
                  <a:gd name="connsiteX9" fmla="*/ 118333 w 127097"/>
                  <a:gd name="connsiteY9" fmla="*/ 72545 h 79439"/>
                  <a:gd name="connsiteX10" fmla="*/ 101573 w 127097"/>
                  <a:gd name="connsiteY10" fmla="*/ 78870 h 79439"/>
                  <a:gd name="connsiteX11" fmla="*/ 63626 w 127097"/>
                  <a:gd name="connsiteY11" fmla="*/ 78870 h 79439"/>
                  <a:gd name="connsiteX12" fmla="*/ 24286 w 127097"/>
                  <a:gd name="connsiteY12" fmla="*/ 45856 h 79439"/>
                  <a:gd name="connsiteX13" fmla="*/ 18468 w 127097"/>
                  <a:gd name="connsiteY13" fmla="*/ 48196 h 79439"/>
                  <a:gd name="connsiteX14" fmla="*/ 15812 w 127097"/>
                  <a:gd name="connsiteY14" fmla="*/ 54141 h 79439"/>
                  <a:gd name="connsiteX15" fmla="*/ 25235 w 127097"/>
                  <a:gd name="connsiteY15" fmla="*/ 63628 h 79439"/>
                  <a:gd name="connsiteX16" fmla="*/ 63626 w 127097"/>
                  <a:gd name="connsiteY16" fmla="*/ 63628 h 79439"/>
                  <a:gd name="connsiteX17" fmla="*/ 102142 w 127097"/>
                  <a:gd name="connsiteY17" fmla="*/ 63628 h 79439"/>
                  <a:gd name="connsiteX18" fmla="*/ 107581 w 127097"/>
                  <a:gd name="connsiteY18" fmla="*/ 61351 h 79439"/>
                  <a:gd name="connsiteX19" fmla="*/ 111439 w 127097"/>
                  <a:gd name="connsiteY19" fmla="*/ 51927 h 79439"/>
                  <a:gd name="connsiteX20" fmla="*/ 103154 w 127097"/>
                  <a:gd name="connsiteY20" fmla="*/ 39784 h 79439"/>
                  <a:gd name="connsiteX21" fmla="*/ 96830 w 127097"/>
                  <a:gd name="connsiteY21" fmla="*/ 39215 h 79439"/>
                  <a:gd name="connsiteX22" fmla="*/ 96197 w 127097"/>
                  <a:gd name="connsiteY22" fmla="*/ 32890 h 79439"/>
                  <a:gd name="connsiteX23" fmla="*/ 80449 w 127097"/>
                  <a:gd name="connsiteY23" fmla="*/ 16256 h 79439"/>
                  <a:gd name="connsiteX24" fmla="*/ 80449 w 127097"/>
                  <a:gd name="connsiteY24" fmla="*/ 16256 h 79439"/>
                  <a:gd name="connsiteX25" fmla="*/ 64954 w 127097"/>
                  <a:gd name="connsiteY25" fmla="*/ 27324 h 79439"/>
                  <a:gd name="connsiteX26" fmla="*/ 61855 w 127097"/>
                  <a:gd name="connsiteY26" fmla="*/ 35293 h 79439"/>
                  <a:gd name="connsiteX27" fmla="*/ 54139 w 127097"/>
                  <a:gd name="connsiteY27" fmla="*/ 31562 h 79439"/>
                  <a:gd name="connsiteX28" fmla="*/ 37287 w 127097"/>
                  <a:gd name="connsiteY28" fmla="*/ 37565 h 79439"/>
                  <a:gd name="connsiteX29" fmla="*/ 36430 w 127097"/>
                  <a:gd name="connsiteY29" fmla="*/ 39974 h 79439"/>
                  <a:gd name="connsiteX30" fmla="*/ 34406 w 127097"/>
                  <a:gd name="connsiteY30" fmla="*/ 48385 h 79439"/>
                  <a:gd name="connsiteX31" fmla="*/ 26563 w 127097"/>
                  <a:gd name="connsiteY31" fmla="*/ 46298 h 79439"/>
                  <a:gd name="connsiteX32" fmla="*/ 24476 w 127097"/>
                  <a:gd name="connsiteY32" fmla="*/ 46298 h 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097" h="79439">
                    <a:moveTo>
                      <a:pt x="27069" y="79439"/>
                    </a:moveTo>
                    <a:lnTo>
                      <a:pt x="24856" y="79439"/>
                    </a:lnTo>
                    <a:cubicBezTo>
                      <a:pt x="11054" y="78867"/>
                      <a:pt x="123" y="67575"/>
                      <a:pt x="0" y="53761"/>
                    </a:cubicBezTo>
                    <a:cubicBezTo>
                      <a:pt x="322" y="40944"/>
                      <a:pt x="10528" y="30573"/>
                      <a:pt x="23338" y="30044"/>
                    </a:cubicBezTo>
                    <a:cubicBezTo>
                      <a:pt x="28217" y="20131"/>
                      <a:pt x="38414" y="13960"/>
                      <a:pt x="49458" y="14233"/>
                    </a:cubicBezTo>
                    <a:cubicBezTo>
                      <a:pt x="50774" y="14291"/>
                      <a:pt x="52084" y="14439"/>
                      <a:pt x="53380" y="14675"/>
                    </a:cubicBezTo>
                    <a:cubicBezTo>
                      <a:pt x="59251" y="5425"/>
                      <a:pt x="69493" y="-126"/>
                      <a:pt x="80449" y="2"/>
                    </a:cubicBezTo>
                    <a:cubicBezTo>
                      <a:pt x="95049" y="694"/>
                      <a:pt x="107392" y="11044"/>
                      <a:pt x="110617" y="25301"/>
                    </a:cubicBezTo>
                    <a:cubicBezTo>
                      <a:pt x="121110" y="29950"/>
                      <a:pt x="127649" y="40590"/>
                      <a:pt x="127061" y="52054"/>
                    </a:cubicBezTo>
                    <a:cubicBezTo>
                      <a:pt x="126966" y="59767"/>
                      <a:pt x="123829" y="67131"/>
                      <a:pt x="118333" y="72545"/>
                    </a:cubicBezTo>
                    <a:cubicBezTo>
                      <a:pt x="113811" y="76799"/>
                      <a:pt x="107779" y="79076"/>
                      <a:pt x="101573" y="78870"/>
                    </a:cubicBezTo>
                    <a:cubicBezTo>
                      <a:pt x="100118" y="78870"/>
                      <a:pt x="81840" y="78870"/>
                      <a:pt x="63626" y="78870"/>
                    </a:cubicBezTo>
                    <a:close/>
                    <a:moveTo>
                      <a:pt x="24286" y="45856"/>
                    </a:moveTo>
                    <a:cubicBezTo>
                      <a:pt x="22115" y="45843"/>
                      <a:pt x="20026" y="46683"/>
                      <a:pt x="18468" y="48196"/>
                    </a:cubicBezTo>
                    <a:cubicBezTo>
                      <a:pt x="16826" y="49745"/>
                      <a:pt x="15870" y="51884"/>
                      <a:pt x="15812" y="54141"/>
                    </a:cubicBezTo>
                    <a:cubicBezTo>
                      <a:pt x="16198" y="59188"/>
                      <a:pt x="20191" y="63208"/>
                      <a:pt x="25235" y="63628"/>
                    </a:cubicBezTo>
                    <a:lnTo>
                      <a:pt x="63626" y="63628"/>
                    </a:lnTo>
                    <a:cubicBezTo>
                      <a:pt x="86710" y="63628"/>
                      <a:pt x="100751" y="63628"/>
                      <a:pt x="102142" y="63628"/>
                    </a:cubicBezTo>
                    <a:cubicBezTo>
                      <a:pt x="104160" y="63502"/>
                      <a:pt x="106076" y="62700"/>
                      <a:pt x="107581" y="61351"/>
                    </a:cubicBezTo>
                    <a:cubicBezTo>
                      <a:pt x="110075" y="58851"/>
                      <a:pt x="111465" y="55458"/>
                      <a:pt x="111439" y="51927"/>
                    </a:cubicBezTo>
                    <a:cubicBezTo>
                      <a:pt x="112097" y="46379"/>
                      <a:pt x="108559" y="41197"/>
                      <a:pt x="103154" y="39784"/>
                    </a:cubicBezTo>
                    <a:lnTo>
                      <a:pt x="96830" y="39215"/>
                    </a:lnTo>
                    <a:lnTo>
                      <a:pt x="96197" y="32890"/>
                    </a:lnTo>
                    <a:cubicBezTo>
                      <a:pt x="95911" y="24160"/>
                      <a:pt x="89150" y="17020"/>
                      <a:pt x="80449" y="16256"/>
                    </a:cubicBezTo>
                    <a:lnTo>
                      <a:pt x="80449" y="16256"/>
                    </a:lnTo>
                    <a:cubicBezTo>
                      <a:pt x="73431" y="16198"/>
                      <a:pt x="67174" y="20667"/>
                      <a:pt x="64954" y="27324"/>
                    </a:cubicBezTo>
                    <a:lnTo>
                      <a:pt x="61855" y="35293"/>
                    </a:lnTo>
                    <a:lnTo>
                      <a:pt x="54139" y="31562"/>
                    </a:lnTo>
                    <a:cubicBezTo>
                      <a:pt x="47828" y="28566"/>
                      <a:pt x="40283" y="31254"/>
                      <a:pt x="37287" y="37565"/>
                    </a:cubicBezTo>
                    <a:cubicBezTo>
                      <a:pt x="36920" y="38337"/>
                      <a:pt x="36633" y="39144"/>
                      <a:pt x="36430" y="39974"/>
                    </a:cubicBezTo>
                    <a:lnTo>
                      <a:pt x="34406" y="48385"/>
                    </a:lnTo>
                    <a:lnTo>
                      <a:pt x="26563" y="46298"/>
                    </a:lnTo>
                    <a:cubicBezTo>
                      <a:pt x="25870" y="46229"/>
                      <a:pt x="25170" y="46229"/>
                      <a:pt x="24476" y="46298"/>
                    </a:cubicBezTo>
                    <a:close/>
                  </a:path>
                </a:pathLst>
              </a:custGeom>
              <a:grpFill/>
              <a:ln w="6271" cap="flat">
                <a:noFill/>
                <a:prstDash val="solid"/>
                <a:miter/>
              </a:ln>
            </p:spPr>
            <p:txBody>
              <a:bodyPr rtlCol="0" anchor="ctr"/>
              <a:lstStyle/>
              <a:p>
                <a:endParaRPr lang="en-US"/>
              </a:p>
            </p:txBody>
          </p:sp>
          <p:sp>
            <p:nvSpPr>
              <p:cNvPr id="146" name="Picture Placeholder 79">
                <a:extLst>
                  <a:ext uri="{FF2B5EF4-FFF2-40B4-BE49-F238E27FC236}">
                    <a16:creationId xmlns:a16="http://schemas.microsoft.com/office/drawing/2014/main" id="{2DA8BA17-729D-2237-D612-53B4C83BCC46}"/>
                  </a:ext>
                </a:extLst>
              </p:cNvPr>
              <p:cNvSpPr/>
              <p:nvPr/>
            </p:nvSpPr>
            <p:spPr>
              <a:xfrm>
                <a:off x="7618822" y="1004499"/>
                <a:ext cx="28207" cy="28207"/>
              </a:xfrm>
              <a:custGeom>
                <a:avLst/>
                <a:gdLst>
                  <a:gd name="connsiteX0" fmla="*/ 14103 w 28207"/>
                  <a:gd name="connsiteY0" fmla="*/ 28208 h 28207"/>
                  <a:gd name="connsiteX1" fmla="*/ 0 w 28207"/>
                  <a:gd name="connsiteY1" fmla="*/ 14103 h 28207"/>
                  <a:gd name="connsiteX2" fmla="*/ 14105 w 28207"/>
                  <a:gd name="connsiteY2" fmla="*/ 0 h 28207"/>
                  <a:gd name="connsiteX3" fmla="*/ 28208 w 28207"/>
                  <a:gd name="connsiteY3" fmla="*/ 14105 h 28207"/>
                  <a:gd name="connsiteX4" fmla="*/ 28206 w 28207"/>
                  <a:gd name="connsiteY4" fmla="*/ 14294 h 28207"/>
                  <a:gd name="connsiteX5" fmla="*/ 14103 w 28207"/>
                  <a:gd name="connsiteY5" fmla="*/ 28208 h 28207"/>
                  <a:gd name="connsiteX6" fmla="*/ 14103 w 28207"/>
                  <a:gd name="connsiteY6" fmla="*/ 7906 h 28207"/>
                  <a:gd name="connsiteX7" fmla="*/ 7778 w 28207"/>
                  <a:gd name="connsiteY7" fmla="*/ 14230 h 28207"/>
                  <a:gd name="connsiteX8" fmla="*/ 14103 w 28207"/>
                  <a:gd name="connsiteY8" fmla="*/ 20555 h 28207"/>
                  <a:gd name="connsiteX9" fmla="*/ 20427 w 28207"/>
                  <a:gd name="connsiteY9" fmla="*/ 14230 h 28207"/>
                  <a:gd name="connsiteX10" fmla="*/ 14103 w 28207"/>
                  <a:gd name="connsiteY10" fmla="*/ 8095 h 2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7" h="28207">
                    <a:moveTo>
                      <a:pt x="14103" y="28208"/>
                    </a:moveTo>
                    <a:cubicBezTo>
                      <a:pt x="6313" y="28207"/>
                      <a:pt x="-1" y="21892"/>
                      <a:pt x="0" y="14103"/>
                    </a:cubicBezTo>
                    <a:cubicBezTo>
                      <a:pt x="1" y="6313"/>
                      <a:pt x="6316" y="-1"/>
                      <a:pt x="14105" y="0"/>
                    </a:cubicBezTo>
                    <a:cubicBezTo>
                      <a:pt x="21894" y="1"/>
                      <a:pt x="28208" y="6316"/>
                      <a:pt x="28208" y="14105"/>
                    </a:cubicBezTo>
                    <a:cubicBezTo>
                      <a:pt x="28208" y="14168"/>
                      <a:pt x="28207" y="14231"/>
                      <a:pt x="28206" y="14294"/>
                    </a:cubicBezTo>
                    <a:cubicBezTo>
                      <a:pt x="28103" y="22009"/>
                      <a:pt x="21819" y="28208"/>
                      <a:pt x="14103" y="28208"/>
                    </a:cubicBezTo>
                    <a:close/>
                    <a:moveTo>
                      <a:pt x="14103" y="7906"/>
                    </a:moveTo>
                    <a:cubicBezTo>
                      <a:pt x="10610" y="7906"/>
                      <a:pt x="7778" y="10737"/>
                      <a:pt x="7778" y="14230"/>
                    </a:cubicBezTo>
                    <a:cubicBezTo>
                      <a:pt x="7778" y="17723"/>
                      <a:pt x="10610" y="20555"/>
                      <a:pt x="14103" y="20555"/>
                    </a:cubicBezTo>
                    <a:cubicBezTo>
                      <a:pt x="17596" y="20555"/>
                      <a:pt x="20427" y="17723"/>
                      <a:pt x="20427" y="14230"/>
                    </a:cubicBezTo>
                    <a:cubicBezTo>
                      <a:pt x="20325" y="10812"/>
                      <a:pt x="17523" y="8094"/>
                      <a:pt x="14103" y="8095"/>
                    </a:cubicBezTo>
                    <a:close/>
                  </a:path>
                </a:pathLst>
              </a:custGeom>
              <a:grpFill/>
              <a:ln w="6271" cap="flat">
                <a:noFill/>
                <a:prstDash val="solid"/>
                <a:miter/>
              </a:ln>
            </p:spPr>
            <p:txBody>
              <a:bodyPr rtlCol="0" anchor="ctr"/>
              <a:lstStyle/>
              <a:p>
                <a:endParaRPr lang="en-US"/>
              </a:p>
            </p:txBody>
          </p:sp>
          <p:sp>
            <p:nvSpPr>
              <p:cNvPr id="147" name="Picture Placeholder 79">
                <a:extLst>
                  <a:ext uri="{FF2B5EF4-FFF2-40B4-BE49-F238E27FC236}">
                    <a16:creationId xmlns:a16="http://schemas.microsoft.com/office/drawing/2014/main" id="{864606EB-61F8-0E8D-D207-5868E7CFC79E}"/>
                  </a:ext>
                </a:extLst>
              </p:cNvPr>
              <p:cNvSpPr/>
              <p:nvPr/>
            </p:nvSpPr>
            <p:spPr>
              <a:xfrm>
                <a:off x="7545265" y="1136493"/>
                <a:ext cx="28334" cy="28334"/>
              </a:xfrm>
              <a:custGeom>
                <a:avLst/>
                <a:gdLst>
                  <a:gd name="connsiteX0" fmla="*/ 14230 w 28334"/>
                  <a:gd name="connsiteY0" fmla="*/ 28334 h 28334"/>
                  <a:gd name="connsiteX1" fmla="*/ 0 w 28334"/>
                  <a:gd name="connsiteY1" fmla="*/ 14230 h 28334"/>
                  <a:gd name="connsiteX2" fmla="*/ 14104 w 28334"/>
                  <a:gd name="connsiteY2" fmla="*/ 0 h 28334"/>
                  <a:gd name="connsiteX3" fmla="*/ 28334 w 28334"/>
                  <a:gd name="connsiteY3" fmla="*/ 14104 h 28334"/>
                  <a:gd name="connsiteX4" fmla="*/ 28334 w 28334"/>
                  <a:gd name="connsiteY4" fmla="*/ 14167 h 28334"/>
                  <a:gd name="connsiteX5" fmla="*/ 14230 w 28334"/>
                  <a:gd name="connsiteY5" fmla="*/ 28334 h 28334"/>
                  <a:gd name="connsiteX6" fmla="*/ 14230 w 28334"/>
                  <a:gd name="connsiteY6" fmla="*/ 7969 h 28334"/>
                  <a:gd name="connsiteX7" fmla="*/ 7906 w 28334"/>
                  <a:gd name="connsiteY7" fmla="*/ 14294 h 28334"/>
                  <a:gd name="connsiteX8" fmla="*/ 14230 w 28334"/>
                  <a:gd name="connsiteY8" fmla="*/ 20618 h 28334"/>
                  <a:gd name="connsiteX9" fmla="*/ 20555 w 28334"/>
                  <a:gd name="connsiteY9" fmla="*/ 14294 h 28334"/>
                  <a:gd name="connsiteX10" fmla="*/ 14230 w 28334"/>
                  <a:gd name="connsiteY10" fmla="*/ 7969 h 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4">
                    <a:moveTo>
                      <a:pt x="14230" y="28334"/>
                    </a:moveTo>
                    <a:cubicBezTo>
                      <a:pt x="6406" y="28369"/>
                      <a:pt x="35" y="22055"/>
                      <a:pt x="0" y="14230"/>
                    </a:cubicBezTo>
                    <a:cubicBezTo>
                      <a:pt x="-35" y="6406"/>
                      <a:pt x="6280" y="36"/>
                      <a:pt x="14104" y="0"/>
                    </a:cubicBezTo>
                    <a:cubicBezTo>
                      <a:pt x="21928" y="-35"/>
                      <a:pt x="28300" y="6280"/>
                      <a:pt x="28334" y="14104"/>
                    </a:cubicBezTo>
                    <a:cubicBezTo>
                      <a:pt x="28334" y="14125"/>
                      <a:pt x="28334" y="14146"/>
                      <a:pt x="28334" y="14167"/>
                    </a:cubicBezTo>
                    <a:cubicBezTo>
                      <a:pt x="28334" y="21967"/>
                      <a:pt x="22030" y="28300"/>
                      <a:pt x="14230" y="28334"/>
                    </a:cubicBezTo>
                    <a:close/>
                    <a:moveTo>
                      <a:pt x="14230" y="7969"/>
                    </a:moveTo>
                    <a:cubicBezTo>
                      <a:pt x="10737" y="7969"/>
                      <a:pt x="7906" y="10801"/>
                      <a:pt x="7906" y="14294"/>
                    </a:cubicBezTo>
                    <a:cubicBezTo>
                      <a:pt x="7906" y="17787"/>
                      <a:pt x="10737" y="20618"/>
                      <a:pt x="14230" y="20618"/>
                    </a:cubicBezTo>
                    <a:cubicBezTo>
                      <a:pt x="17724" y="20618"/>
                      <a:pt x="20555" y="17787"/>
                      <a:pt x="20555" y="14294"/>
                    </a:cubicBezTo>
                    <a:cubicBezTo>
                      <a:pt x="20555" y="10801"/>
                      <a:pt x="17724" y="7969"/>
                      <a:pt x="14230" y="7969"/>
                    </a:cubicBezTo>
                    <a:close/>
                  </a:path>
                </a:pathLst>
              </a:custGeom>
              <a:grpFill/>
              <a:ln w="6271" cap="flat">
                <a:noFill/>
                <a:prstDash val="solid"/>
                <a:miter/>
              </a:ln>
            </p:spPr>
            <p:txBody>
              <a:bodyPr rtlCol="0" anchor="ctr"/>
              <a:lstStyle/>
              <a:p>
                <a:endParaRPr lang="en-US"/>
              </a:p>
            </p:txBody>
          </p:sp>
          <p:sp>
            <p:nvSpPr>
              <p:cNvPr id="148" name="Picture Placeholder 79">
                <a:extLst>
                  <a:ext uri="{FF2B5EF4-FFF2-40B4-BE49-F238E27FC236}">
                    <a16:creationId xmlns:a16="http://schemas.microsoft.com/office/drawing/2014/main" id="{73627586-4646-6FA0-742C-C1B98664D362}"/>
                  </a:ext>
                </a:extLst>
              </p:cNvPr>
              <p:cNvSpPr/>
              <p:nvPr/>
            </p:nvSpPr>
            <p:spPr>
              <a:xfrm>
                <a:off x="7657021" y="1012278"/>
                <a:ext cx="70784" cy="121116"/>
              </a:xfrm>
              <a:custGeom>
                <a:avLst/>
                <a:gdLst>
                  <a:gd name="connsiteX0" fmla="*/ 1834 w 70784"/>
                  <a:gd name="connsiteY0" fmla="*/ 6514 h 121116"/>
                  <a:gd name="connsiteX1" fmla="*/ 0 w 70784"/>
                  <a:gd name="connsiteY1" fmla="*/ 16128 h 121116"/>
                  <a:gd name="connsiteX2" fmla="*/ 51419 w 70784"/>
                  <a:gd name="connsiteY2" fmla="*/ 114791 h 121116"/>
                  <a:gd name="connsiteX3" fmla="*/ 65902 w 70784"/>
                  <a:gd name="connsiteY3" fmla="*/ 121116 h 121116"/>
                  <a:gd name="connsiteX4" fmla="*/ 6177 w 70784"/>
                  <a:gd name="connsiteY4" fmla="*/ 1578 h 121116"/>
                  <a:gd name="connsiteX5" fmla="*/ 949 w 70784"/>
                  <a:gd name="connsiteY5" fmla="*/ 0 h 121116"/>
                  <a:gd name="connsiteX6" fmla="*/ 1834 w 70784"/>
                  <a:gd name="connsiteY6" fmla="*/ 6514 h 1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84" h="121116">
                    <a:moveTo>
                      <a:pt x="1834" y="6514"/>
                    </a:moveTo>
                    <a:cubicBezTo>
                      <a:pt x="1818" y="9804"/>
                      <a:pt x="1196" y="13063"/>
                      <a:pt x="0" y="16128"/>
                    </a:cubicBezTo>
                    <a:cubicBezTo>
                      <a:pt x="41319" y="29321"/>
                      <a:pt x="64277" y="73364"/>
                      <a:pt x="51419" y="114791"/>
                    </a:cubicBezTo>
                    <a:cubicBezTo>
                      <a:pt x="56789" y="115325"/>
                      <a:pt x="61861" y="117538"/>
                      <a:pt x="65902" y="121116"/>
                    </a:cubicBezTo>
                    <a:cubicBezTo>
                      <a:pt x="82416" y="71613"/>
                      <a:pt x="55682" y="18095"/>
                      <a:pt x="6177" y="1578"/>
                    </a:cubicBezTo>
                    <a:cubicBezTo>
                      <a:pt x="4449" y="1002"/>
                      <a:pt x="2706" y="476"/>
                      <a:pt x="949" y="0"/>
                    </a:cubicBezTo>
                    <a:cubicBezTo>
                      <a:pt x="1504" y="2128"/>
                      <a:pt x="1801" y="4315"/>
                      <a:pt x="1834" y="6514"/>
                    </a:cubicBezTo>
                    <a:close/>
                  </a:path>
                </a:pathLst>
              </a:custGeom>
              <a:grpFill/>
              <a:ln w="6271" cap="flat">
                <a:noFill/>
                <a:prstDash val="solid"/>
                <a:miter/>
              </a:ln>
            </p:spPr>
            <p:txBody>
              <a:bodyPr rtlCol="0" anchor="ctr"/>
              <a:lstStyle/>
              <a:p>
                <a:endParaRPr lang="en-US"/>
              </a:p>
            </p:txBody>
          </p:sp>
          <p:sp>
            <p:nvSpPr>
              <p:cNvPr id="149" name="Picture Placeholder 79">
                <a:extLst>
                  <a:ext uri="{FF2B5EF4-FFF2-40B4-BE49-F238E27FC236}">
                    <a16:creationId xmlns:a16="http://schemas.microsoft.com/office/drawing/2014/main" id="{FD6322A2-F664-8B7F-4B45-1ED91E4E043A}"/>
                  </a:ext>
                </a:extLst>
              </p:cNvPr>
              <p:cNvSpPr/>
              <p:nvPr/>
            </p:nvSpPr>
            <p:spPr>
              <a:xfrm>
                <a:off x="7538117" y="1012468"/>
                <a:ext cx="70710" cy="119028"/>
              </a:xfrm>
              <a:custGeom>
                <a:avLst/>
                <a:gdLst>
                  <a:gd name="connsiteX0" fmla="*/ 18722 w 70710"/>
                  <a:gd name="connsiteY0" fmla="*/ 112515 h 119028"/>
                  <a:gd name="connsiteX1" fmla="*/ 70710 w 70710"/>
                  <a:gd name="connsiteY1" fmla="*/ 15938 h 119028"/>
                  <a:gd name="connsiteX2" fmla="*/ 68813 w 70710"/>
                  <a:gd name="connsiteY2" fmla="*/ 6325 h 119028"/>
                  <a:gd name="connsiteX3" fmla="*/ 69761 w 70710"/>
                  <a:gd name="connsiteY3" fmla="*/ 0 h 119028"/>
                  <a:gd name="connsiteX4" fmla="*/ 3413 w 70710"/>
                  <a:gd name="connsiteY4" fmla="*/ 116611 h 119028"/>
                  <a:gd name="connsiteX5" fmla="*/ 4112 w 70710"/>
                  <a:gd name="connsiteY5" fmla="*/ 119029 h 119028"/>
                  <a:gd name="connsiteX6" fmla="*/ 18722 w 70710"/>
                  <a:gd name="connsiteY6" fmla="*/ 112515 h 11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0" h="119028">
                    <a:moveTo>
                      <a:pt x="18722" y="112515"/>
                    </a:moveTo>
                    <a:cubicBezTo>
                      <a:pt x="7131" y="71565"/>
                      <a:pt x="30146" y="28811"/>
                      <a:pt x="70710" y="15938"/>
                    </a:cubicBezTo>
                    <a:cubicBezTo>
                      <a:pt x="69457" y="12888"/>
                      <a:pt x="68813" y="9622"/>
                      <a:pt x="68813" y="6325"/>
                    </a:cubicBezTo>
                    <a:cubicBezTo>
                      <a:pt x="68852" y="4184"/>
                      <a:pt x="69171" y="2058"/>
                      <a:pt x="69761" y="0"/>
                    </a:cubicBezTo>
                    <a:cubicBezTo>
                      <a:pt x="19239" y="13880"/>
                      <a:pt x="-10467" y="66088"/>
                      <a:pt x="3413" y="116611"/>
                    </a:cubicBezTo>
                    <a:cubicBezTo>
                      <a:pt x="3635" y="117420"/>
                      <a:pt x="3869" y="118226"/>
                      <a:pt x="4112" y="119029"/>
                    </a:cubicBezTo>
                    <a:cubicBezTo>
                      <a:pt x="8149" y="115335"/>
                      <a:pt x="13276" y="113048"/>
                      <a:pt x="18722" y="112515"/>
                    </a:cubicBezTo>
                    <a:close/>
                  </a:path>
                </a:pathLst>
              </a:custGeom>
              <a:grpFill/>
              <a:ln w="6271" cap="flat">
                <a:noFill/>
                <a:prstDash val="solid"/>
                <a:miter/>
              </a:ln>
            </p:spPr>
            <p:txBody>
              <a:bodyPr rtlCol="0" anchor="ctr"/>
              <a:lstStyle/>
              <a:p>
                <a:endParaRPr lang="en-US"/>
              </a:p>
            </p:txBody>
          </p:sp>
          <p:sp>
            <p:nvSpPr>
              <p:cNvPr id="150" name="Picture Placeholder 79">
                <a:extLst>
                  <a:ext uri="{FF2B5EF4-FFF2-40B4-BE49-F238E27FC236}">
                    <a16:creationId xmlns:a16="http://schemas.microsoft.com/office/drawing/2014/main" id="{12E50764-9B18-9407-4D99-2CD81973F148}"/>
                  </a:ext>
                </a:extLst>
              </p:cNvPr>
              <p:cNvSpPr/>
              <p:nvPr/>
            </p:nvSpPr>
            <p:spPr>
              <a:xfrm>
                <a:off x="7569868" y="1163879"/>
                <a:ext cx="124278" cy="34657"/>
              </a:xfrm>
              <a:custGeom>
                <a:avLst/>
                <a:gdLst>
                  <a:gd name="connsiteX0" fmla="*/ 113021 w 124278"/>
                  <a:gd name="connsiteY0" fmla="*/ 1012 h 34657"/>
                  <a:gd name="connsiteX1" fmla="*/ 11827 w 124278"/>
                  <a:gd name="connsiteY1" fmla="*/ 0 h 34657"/>
                  <a:gd name="connsiteX2" fmla="*/ 0 w 124278"/>
                  <a:gd name="connsiteY2" fmla="*/ 10562 h 34657"/>
                  <a:gd name="connsiteX3" fmla="*/ 124278 w 124278"/>
                  <a:gd name="connsiteY3" fmla="*/ 12080 h 34657"/>
                  <a:gd name="connsiteX4" fmla="*/ 113021 w 124278"/>
                  <a:gd name="connsiteY4" fmla="*/ 1012 h 34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78" h="34657">
                    <a:moveTo>
                      <a:pt x="113021" y="1012"/>
                    </a:moveTo>
                    <a:cubicBezTo>
                      <a:pt x="83491" y="25213"/>
                      <a:pt x="40867" y="24787"/>
                      <a:pt x="11827" y="0"/>
                    </a:cubicBezTo>
                    <a:cubicBezTo>
                      <a:pt x="9068" y="4656"/>
                      <a:pt x="4937" y="8345"/>
                      <a:pt x="0" y="10562"/>
                    </a:cubicBezTo>
                    <a:cubicBezTo>
                      <a:pt x="35207" y="42103"/>
                      <a:pt x="88312" y="42752"/>
                      <a:pt x="124278" y="12080"/>
                    </a:cubicBezTo>
                    <a:cubicBezTo>
                      <a:pt x="119491" y="9617"/>
                      <a:pt x="115563" y="5757"/>
                      <a:pt x="113021" y="1012"/>
                    </a:cubicBezTo>
                    <a:close/>
                  </a:path>
                </a:pathLst>
              </a:custGeom>
              <a:grpFill/>
              <a:ln w="6271" cap="flat">
                <a:noFill/>
                <a:prstDash val="solid"/>
                <a:miter/>
              </a:ln>
            </p:spPr>
            <p:txBody>
              <a:bodyPr rtlCol="0" anchor="ctr"/>
              <a:lstStyle/>
              <a:p>
                <a:endParaRPr lang="en-US"/>
              </a:p>
            </p:txBody>
          </p:sp>
          <p:sp>
            <p:nvSpPr>
              <p:cNvPr id="151" name="Picture Placeholder 79">
                <a:extLst>
                  <a:ext uri="{FF2B5EF4-FFF2-40B4-BE49-F238E27FC236}">
                    <a16:creationId xmlns:a16="http://schemas.microsoft.com/office/drawing/2014/main" id="{6FAFEC16-0A1B-FEBA-F11F-ACE619465C8D}"/>
                  </a:ext>
                </a:extLst>
              </p:cNvPr>
              <p:cNvSpPr/>
              <p:nvPr/>
            </p:nvSpPr>
            <p:spPr>
              <a:xfrm>
                <a:off x="7691490" y="1138581"/>
                <a:ext cx="28334" cy="28333"/>
              </a:xfrm>
              <a:custGeom>
                <a:avLst/>
                <a:gdLst>
                  <a:gd name="connsiteX0" fmla="*/ 14230 w 28334"/>
                  <a:gd name="connsiteY0" fmla="*/ 28334 h 28333"/>
                  <a:gd name="connsiteX1" fmla="*/ 0 w 28334"/>
                  <a:gd name="connsiteY1" fmla="*/ 14229 h 28333"/>
                  <a:gd name="connsiteX2" fmla="*/ 14104 w 28334"/>
                  <a:gd name="connsiteY2" fmla="*/ 0 h 28333"/>
                  <a:gd name="connsiteX3" fmla="*/ 28334 w 28334"/>
                  <a:gd name="connsiteY3" fmla="*/ 14104 h 28333"/>
                  <a:gd name="connsiteX4" fmla="*/ 28334 w 28334"/>
                  <a:gd name="connsiteY4" fmla="*/ 14293 h 28333"/>
                  <a:gd name="connsiteX5" fmla="*/ 14230 w 28334"/>
                  <a:gd name="connsiteY5" fmla="*/ 28334 h 28333"/>
                  <a:gd name="connsiteX6" fmla="*/ 14230 w 28334"/>
                  <a:gd name="connsiteY6" fmla="*/ 7969 h 28333"/>
                  <a:gd name="connsiteX7" fmla="*/ 7906 w 28334"/>
                  <a:gd name="connsiteY7" fmla="*/ 14293 h 28333"/>
                  <a:gd name="connsiteX8" fmla="*/ 14230 w 28334"/>
                  <a:gd name="connsiteY8" fmla="*/ 20618 h 28333"/>
                  <a:gd name="connsiteX9" fmla="*/ 20555 w 28334"/>
                  <a:gd name="connsiteY9" fmla="*/ 14293 h 28333"/>
                  <a:gd name="connsiteX10" fmla="*/ 14230 w 28334"/>
                  <a:gd name="connsiteY10" fmla="*/ 7969 h 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4" h="28333">
                    <a:moveTo>
                      <a:pt x="14230" y="28334"/>
                    </a:moveTo>
                    <a:cubicBezTo>
                      <a:pt x="6407" y="28369"/>
                      <a:pt x="38" y="22053"/>
                      <a:pt x="0" y="14229"/>
                    </a:cubicBezTo>
                    <a:cubicBezTo>
                      <a:pt x="-31" y="6405"/>
                      <a:pt x="6280" y="34"/>
                      <a:pt x="14104" y="0"/>
                    </a:cubicBezTo>
                    <a:cubicBezTo>
                      <a:pt x="21928" y="-35"/>
                      <a:pt x="28303" y="6280"/>
                      <a:pt x="28334" y="14104"/>
                    </a:cubicBezTo>
                    <a:cubicBezTo>
                      <a:pt x="28334" y="14167"/>
                      <a:pt x="28334" y="14230"/>
                      <a:pt x="28334" y="14293"/>
                    </a:cubicBezTo>
                    <a:cubicBezTo>
                      <a:pt x="28296" y="22058"/>
                      <a:pt x="21997" y="28334"/>
                      <a:pt x="14230" y="28334"/>
                    </a:cubicBezTo>
                    <a:close/>
                    <a:moveTo>
                      <a:pt x="14230" y="7969"/>
                    </a:moveTo>
                    <a:cubicBezTo>
                      <a:pt x="10739" y="7969"/>
                      <a:pt x="7906" y="10800"/>
                      <a:pt x="7906" y="14293"/>
                    </a:cubicBezTo>
                    <a:cubicBezTo>
                      <a:pt x="7906" y="17786"/>
                      <a:pt x="10739" y="20618"/>
                      <a:pt x="14230" y="20618"/>
                    </a:cubicBezTo>
                    <a:cubicBezTo>
                      <a:pt x="17722" y="20618"/>
                      <a:pt x="20555" y="17786"/>
                      <a:pt x="20555" y="14293"/>
                    </a:cubicBezTo>
                    <a:cubicBezTo>
                      <a:pt x="20555" y="10800"/>
                      <a:pt x="17722" y="7969"/>
                      <a:pt x="14230" y="7969"/>
                    </a:cubicBezTo>
                    <a:close/>
                  </a:path>
                </a:pathLst>
              </a:custGeom>
              <a:grpFill/>
              <a:ln w="6271" cap="flat">
                <a:noFill/>
                <a:prstDash val="solid"/>
                <a:miter/>
              </a:ln>
            </p:spPr>
            <p:txBody>
              <a:bodyPr rtlCol="0" anchor="ctr"/>
              <a:lstStyle/>
              <a:p>
                <a:endParaRPr lang="en-US"/>
              </a:p>
            </p:txBody>
          </p:sp>
          <p:sp>
            <p:nvSpPr>
              <p:cNvPr id="152" name="Picture Placeholder 79">
                <a:extLst>
                  <a:ext uri="{FF2B5EF4-FFF2-40B4-BE49-F238E27FC236}">
                    <a16:creationId xmlns:a16="http://schemas.microsoft.com/office/drawing/2014/main" id="{CB4953FD-689A-455B-FA20-90416510EAE4}"/>
                  </a:ext>
                </a:extLst>
              </p:cNvPr>
              <p:cNvSpPr/>
              <p:nvPr/>
            </p:nvSpPr>
            <p:spPr>
              <a:xfrm>
                <a:off x="7133961" y="710974"/>
                <a:ext cx="492132" cy="372898"/>
              </a:xfrm>
              <a:custGeom>
                <a:avLst/>
                <a:gdLst>
                  <a:gd name="connsiteX0" fmla="*/ 492132 w 492132"/>
                  <a:gd name="connsiteY0" fmla="*/ 283405 h 372898"/>
                  <a:gd name="connsiteX1" fmla="*/ 435211 w 492132"/>
                  <a:gd name="connsiteY1" fmla="*/ 211115 h 372898"/>
                  <a:gd name="connsiteX2" fmla="*/ 444129 w 492132"/>
                  <a:gd name="connsiteY2" fmla="*/ 175255 h 372898"/>
                  <a:gd name="connsiteX3" fmla="*/ 382590 w 492132"/>
                  <a:gd name="connsiteY3" fmla="*/ 94869 h 372898"/>
                  <a:gd name="connsiteX4" fmla="*/ 289176 w 492132"/>
                  <a:gd name="connsiteY4" fmla="*/ 0 h 372898"/>
                  <a:gd name="connsiteX5" fmla="*/ 286836 w 492132"/>
                  <a:gd name="connsiteY5" fmla="*/ 0 h 372898"/>
                  <a:gd name="connsiteX6" fmla="*/ 198291 w 492132"/>
                  <a:gd name="connsiteY6" fmla="*/ 64764 h 372898"/>
                  <a:gd name="connsiteX7" fmla="*/ 165150 w 492132"/>
                  <a:gd name="connsiteY7" fmla="*/ 56858 h 372898"/>
                  <a:gd name="connsiteX8" fmla="*/ 163127 w 492132"/>
                  <a:gd name="connsiteY8" fmla="*/ 56858 h 372898"/>
                  <a:gd name="connsiteX9" fmla="*/ 82678 w 492132"/>
                  <a:gd name="connsiteY9" fmla="*/ 121812 h 372898"/>
                  <a:gd name="connsiteX10" fmla="*/ 66613 w 492132"/>
                  <a:gd name="connsiteY10" fmla="*/ 119345 h 372898"/>
                  <a:gd name="connsiteX11" fmla="*/ 65032 w 492132"/>
                  <a:gd name="connsiteY11" fmla="*/ 119345 h 372898"/>
                  <a:gd name="connsiteX12" fmla="*/ 15 w 492132"/>
                  <a:gd name="connsiteY12" fmla="*/ 183287 h 372898"/>
                  <a:gd name="connsiteX13" fmla="*/ 67941 w 492132"/>
                  <a:gd name="connsiteY13" fmla="*/ 253363 h 372898"/>
                  <a:gd name="connsiteX14" fmla="*/ 76480 w 492132"/>
                  <a:gd name="connsiteY14" fmla="*/ 253363 h 372898"/>
                  <a:gd name="connsiteX15" fmla="*/ 76480 w 492132"/>
                  <a:gd name="connsiteY15" fmla="*/ 372898 h 372898"/>
                  <a:gd name="connsiteX16" fmla="*/ 92291 w 492132"/>
                  <a:gd name="connsiteY16" fmla="*/ 372898 h 372898"/>
                  <a:gd name="connsiteX17" fmla="*/ 92291 w 492132"/>
                  <a:gd name="connsiteY17" fmla="*/ 253363 h 372898"/>
                  <a:gd name="connsiteX18" fmla="*/ 290251 w 492132"/>
                  <a:gd name="connsiteY18" fmla="*/ 252731 h 372898"/>
                  <a:gd name="connsiteX19" fmla="*/ 290251 w 492132"/>
                  <a:gd name="connsiteY19" fmla="*/ 372898 h 372898"/>
                  <a:gd name="connsiteX20" fmla="*/ 306063 w 492132"/>
                  <a:gd name="connsiteY20" fmla="*/ 372898 h 372898"/>
                  <a:gd name="connsiteX21" fmla="*/ 306063 w 492132"/>
                  <a:gd name="connsiteY21" fmla="*/ 252731 h 372898"/>
                  <a:gd name="connsiteX22" fmla="*/ 367032 w 492132"/>
                  <a:gd name="connsiteY22" fmla="*/ 252731 h 372898"/>
                  <a:gd name="connsiteX23" fmla="*/ 376076 w 492132"/>
                  <a:gd name="connsiteY23" fmla="*/ 252731 h 372898"/>
                  <a:gd name="connsiteX24" fmla="*/ 426673 w 492132"/>
                  <a:gd name="connsiteY24" fmla="*/ 225788 h 372898"/>
                  <a:gd name="connsiteX25" fmla="*/ 479610 w 492132"/>
                  <a:gd name="connsiteY25" fmla="*/ 293335 h 372898"/>
                  <a:gd name="connsiteX26" fmla="*/ 376076 w 492132"/>
                  <a:gd name="connsiteY26" fmla="*/ 236730 h 372898"/>
                  <a:gd name="connsiteX27" fmla="*/ 367032 w 492132"/>
                  <a:gd name="connsiteY27" fmla="*/ 236730 h 372898"/>
                  <a:gd name="connsiteX28" fmla="*/ 221566 w 492132"/>
                  <a:gd name="connsiteY28" fmla="*/ 237173 h 372898"/>
                  <a:gd name="connsiteX29" fmla="*/ 75278 w 492132"/>
                  <a:gd name="connsiteY29" fmla="*/ 237615 h 372898"/>
                  <a:gd name="connsiteX30" fmla="*/ 68384 w 492132"/>
                  <a:gd name="connsiteY30" fmla="*/ 237615 h 372898"/>
                  <a:gd name="connsiteX31" fmla="*/ 15827 w 492132"/>
                  <a:gd name="connsiteY31" fmla="*/ 183730 h 372898"/>
                  <a:gd name="connsiteX32" fmla="*/ 65032 w 492132"/>
                  <a:gd name="connsiteY32" fmla="*/ 135346 h 372898"/>
                  <a:gd name="connsiteX33" fmla="*/ 66297 w 492132"/>
                  <a:gd name="connsiteY33" fmla="*/ 135346 h 372898"/>
                  <a:gd name="connsiteX34" fmla="*/ 78440 w 492132"/>
                  <a:gd name="connsiteY34" fmla="*/ 137054 h 372898"/>
                  <a:gd name="connsiteX35" fmla="*/ 94631 w 492132"/>
                  <a:gd name="connsiteY35" fmla="*/ 141545 h 372898"/>
                  <a:gd name="connsiteX36" fmla="*/ 98110 w 492132"/>
                  <a:gd name="connsiteY36" fmla="*/ 125101 h 372898"/>
                  <a:gd name="connsiteX37" fmla="*/ 162557 w 492132"/>
                  <a:gd name="connsiteY37" fmla="*/ 72353 h 372898"/>
                  <a:gd name="connsiteX38" fmla="*/ 164139 w 492132"/>
                  <a:gd name="connsiteY38" fmla="*/ 72353 h 372898"/>
                  <a:gd name="connsiteX39" fmla="*/ 190828 w 492132"/>
                  <a:gd name="connsiteY39" fmla="*/ 78678 h 372898"/>
                  <a:gd name="connsiteX40" fmla="*/ 206260 w 492132"/>
                  <a:gd name="connsiteY40" fmla="*/ 86204 h 372898"/>
                  <a:gd name="connsiteX41" fmla="*/ 212585 w 492132"/>
                  <a:gd name="connsiteY41" fmla="*/ 70203 h 372898"/>
                  <a:gd name="connsiteX42" fmla="*/ 286646 w 492132"/>
                  <a:gd name="connsiteY42" fmla="*/ 15495 h 372898"/>
                  <a:gd name="connsiteX43" fmla="*/ 288607 w 492132"/>
                  <a:gd name="connsiteY43" fmla="*/ 15495 h 372898"/>
                  <a:gd name="connsiteX44" fmla="*/ 366652 w 492132"/>
                  <a:gd name="connsiteY44" fmla="*/ 96197 h 372898"/>
                  <a:gd name="connsiteX45" fmla="*/ 367854 w 492132"/>
                  <a:gd name="connsiteY45" fmla="*/ 109289 h 372898"/>
                  <a:gd name="connsiteX46" fmla="*/ 380883 w 492132"/>
                  <a:gd name="connsiteY46" fmla="*/ 110554 h 372898"/>
                  <a:gd name="connsiteX47" fmla="*/ 428127 w 492132"/>
                  <a:gd name="connsiteY47" fmla="*/ 174875 h 372898"/>
                  <a:gd name="connsiteX48" fmla="*/ 376076 w 492132"/>
                  <a:gd name="connsiteY48" fmla="*/ 236730 h 37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2132" h="372898">
                    <a:moveTo>
                      <a:pt x="492132" y="283405"/>
                    </a:moveTo>
                    <a:lnTo>
                      <a:pt x="435211" y="211115"/>
                    </a:lnTo>
                    <a:cubicBezTo>
                      <a:pt x="440661" y="199918"/>
                      <a:pt x="443700" y="187701"/>
                      <a:pt x="444129" y="175255"/>
                    </a:cubicBezTo>
                    <a:cubicBezTo>
                      <a:pt x="445141" y="133133"/>
                      <a:pt x="417881" y="98221"/>
                      <a:pt x="382590" y="94869"/>
                    </a:cubicBezTo>
                    <a:cubicBezTo>
                      <a:pt x="377784" y="42375"/>
                      <a:pt x="338318" y="949"/>
                      <a:pt x="289176" y="0"/>
                    </a:cubicBezTo>
                    <a:lnTo>
                      <a:pt x="286836" y="0"/>
                    </a:lnTo>
                    <a:cubicBezTo>
                      <a:pt x="247117" y="0"/>
                      <a:pt x="212838" y="26627"/>
                      <a:pt x="198291" y="64764"/>
                    </a:cubicBezTo>
                    <a:cubicBezTo>
                      <a:pt x="187934" y="59797"/>
                      <a:pt x="176635" y="57101"/>
                      <a:pt x="165150" y="56858"/>
                    </a:cubicBezTo>
                    <a:lnTo>
                      <a:pt x="163127" y="56858"/>
                    </a:lnTo>
                    <a:cubicBezTo>
                      <a:pt x="124349" y="56828"/>
                      <a:pt x="90821" y="83898"/>
                      <a:pt x="82678" y="121812"/>
                    </a:cubicBezTo>
                    <a:cubicBezTo>
                      <a:pt x="77456" y="120279"/>
                      <a:pt x="72054" y="119450"/>
                      <a:pt x="66613" y="119345"/>
                    </a:cubicBezTo>
                    <a:lnTo>
                      <a:pt x="65032" y="119345"/>
                    </a:lnTo>
                    <a:cubicBezTo>
                      <a:pt x="29595" y="119475"/>
                      <a:pt x="736" y="147857"/>
                      <a:pt x="15" y="183287"/>
                    </a:cubicBezTo>
                    <a:cubicBezTo>
                      <a:pt x="-807" y="219400"/>
                      <a:pt x="32018" y="252162"/>
                      <a:pt x="67941" y="253363"/>
                    </a:cubicBezTo>
                    <a:lnTo>
                      <a:pt x="76480" y="253363"/>
                    </a:lnTo>
                    <a:lnTo>
                      <a:pt x="76480" y="372898"/>
                    </a:lnTo>
                    <a:lnTo>
                      <a:pt x="92291" y="372898"/>
                    </a:lnTo>
                    <a:lnTo>
                      <a:pt x="92291" y="253363"/>
                    </a:lnTo>
                    <a:cubicBezTo>
                      <a:pt x="134729" y="253363"/>
                      <a:pt x="223463" y="252921"/>
                      <a:pt x="290251" y="252731"/>
                    </a:cubicBezTo>
                    <a:lnTo>
                      <a:pt x="290251" y="372898"/>
                    </a:lnTo>
                    <a:lnTo>
                      <a:pt x="306063" y="372898"/>
                    </a:lnTo>
                    <a:lnTo>
                      <a:pt x="306063" y="252731"/>
                    </a:lnTo>
                    <a:lnTo>
                      <a:pt x="367032" y="252731"/>
                    </a:lnTo>
                    <a:lnTo>
                      <a:pt x="376076" y="252731"/>
                    </a:lnTo>
                    <a:cubicBezTo>
                      <a:pt x="396251" y="252247"/>
                      <a:pt x="415010" y="242257"/>
                      <a:pt x="426673" y="225788"/>
                    </a:cubicBezTo>
                    <a:lnTo>
                      <a:pt x="479610" y="293335"/>
                    </a:lnTo>
                    <a:close/>
                    <a:moveTo>
                      <a:pt x="376076" y="236730"/>
                    </a:moveTo>
                    <a:lnTo>
                      <a:pt x="367032" y="236730"/>
                    </a:lnTo>
                    <a:cubicBezTo>
                      <a:pt x="345655" y="236730"/>
                      <a:pt x="282725" y="236730"/>
                      <a:pt x="221566" y="237173"/>
                    </a:cubicBezTo>
                    <a:cubicBezTo>
                      <a:pt x="160407" y="237615"/>
                      <a:pt x="96908" y="237615"/>
                      <a:pt x="75278" y="237615"/>
                    </a:cubicBezTo>
                    <a:lnTo>
                      <a:pt x="68384" y="237615"/>
                    </a:lnTo>
                    <a:cubicBezTo>
                      <a:pt x="40746" y="236856"/>
                      <a:pt x="15194" y="210672"/>
                      <a:pt x="15827" y="183730"/>
                    </a:cubicBezTo>
                    <a:cubicBezTo>
                      <a:pt x="16508" y="156976"/>
                      <a:pt x="38271" y="135577"/>
                      <a:pt x="65032" y="135346"/>
                    </a:cubicBezTo>
                    <a:lnTo>
                      <a:pt x="66297" y="135346"/>
                    </a:lnTo>
                    <a:cubicBezTo>
                      <a:pt x="70402" y="135382"/>
                      <a:pt x="74485" y="135956"/>
                      <a:pt x="78440" y="137054"/>
                    </a:cubicBezTo>
                    <a:lnTo>
                      <a:pt x="94631" y="141545"/>
                    </a:lnTo>
                    <a:lnTo>
                      <a:pt x="98110" y="125101"/>
                    </a:lnTo>
                    <a:cubicBezTo>
                      <a:pt x="104594" y="94598"/>
                      <a:pt x="131375" y="72679"/>
                      <a:pt x="162557" y="72353"/>
                    </a:cubicBezTo>
                    <a:lnTo>
                      <a:pt x="164139" y="72353"/>
                    </a:lnTo>
                    <a:cubicBezTo>
                      <a:pt x="173383" y="72546"/>
                      <a:pt x="182480" y="74701"/>
                      <a:pt x="190828" y="78678"/>
                    </a:cubicBezTo>
                    <a:lnTo>
                      <a:pt x="206260" y="86204"/>
                    </a:lnTo>
                    <a:lnTo>
                      <a:pt x="212585" y="70203"/>
                    </a:lnTo>
                    <a:cubicBezTo>
                      <a:pt x="225234" y="36936"/>
                      <a:pt x="254580" y="15495"/>
                      <a:pt x="286646" y="15495"/>
                    </a:cubicBezTo>
                    <a:lnTo>
                      <a:pt x="288607" y="15495"/>
                    </a:lnTo>
                    <a:cubicBezTo>
                      <a:pt x="329021" y="16507"/>
                      <a:pt x="362541" y="51166"/>
                      <a:pt x="366652" y="96197"/>
                    </a:cubicBezTo>
                    <a:lnTo>
                      <a:pt x="367854" y="109289"/>
                    </a:lnTo>
                    <a:lnTo>
                      <a:pt x="380883" y="110554"/>
                    </a:lnTo>
                    <a:cubicBezTo>
                      <a:pt x="408205" y="113147"/>
                      <a:pt x="428950" y="141355"/>
                      <a:pt x="428127" y="174875"/>
                    </a:cubicBezTo>
                    <a:cubicBezTo>
                      <a:pt x="427305" y="208396"/>
                      <a:pt x="403904" y="236730"/>
                      <a:pt x="376076" y="236730"/>
                    </a:cubicBezTo>
                    <a:close/>
                  </a:path>
                </a:pathLst>
              </a:custGeom>
              <a:grpFill/>
              <a:ln w="6271" cap="flat">
                <a:noFill/>
                <a:prstDash val="solid"/>
                <a:miter/>
              </a:ln>
            </p:spPr>
            <p:txBody>
              <a:bodyPr rtlCol="0" anchor="ctr"/>
              <a:lstStyle/>
              <a:p>
                <a:endParaRPr lang="en-US"/>
              </a:p>
            </p:txBody>
          </p:sp>
        </p:grpSp>
      </p:grpSp>
      <p:grpSp>
        <p:nvGrpSpPr>
          <p:cNvPr id="65" name="!!EFP">
            <a:extLst>
              <a:ext uri="{FF2B5EF4-FFF2-40B4-BE49-F238E27FC236}">
                <a16:creationId xmlns:a16="http://schemas.microsoft.com/office/drawing/2014/main" id="{898BC564-EA2C-C269-3564-B263F04056FA}"/>
              </a:ext>
            </a:extLst>
          </p:cNvPr>
          <p:cNvGrpSpPr/>
          <p:nvPr/>
        </p:nvGrpSpPr>
        <p:grpSpPr>
          <a:xfrm>
            <a:off x="4754046" y="1093984"/>
            <a:ext cx="2674800" cy="4296224"/>
            <a:chOff x="4754046" y="1093984"/>
            <a:chExt cx="2674800" cy="4296224"/>
          </a:xfrm>
        </p:grpSpPr>
        <p:grpSp>
          <p:nvGrpSpPr>
            <p:cNvPr id="111" name="Group 110">
              <a:extLst>
                <a:ext uri="{FF2B5EF4-FFF2-40B4-BE49-F238E27FC236}">
                  <a16:creationId xmlns:a16="http://schemas.microsoft.com/office/drawing/2014/main" id="{95E275CF-3548-4189-8CE5-11E96030AE91}"/>
                </a:ext>
              </a:extLst>
            </p:cNvPr>
            <p:cNvGrpSpPr/>
            <p:nvPr/>
          </p:nvGrpSpPr>
          <p:grpSpPr>
            <a:xfrm>
              <a:off x="4754046" y="1093984"/>
              <a:ext cx="2674800" cy="4296224"/>
              <a:chOff x="4651131" y="1066799"/>
              <a:chExt cx="2721042" cy="4297343"/>
            </a:xfrm>
          </p:grpSpPr>
          <p:sp>
            <p:nvSpPr>
              <p:cNvPr id="116" name="Rectangle 115">
                <a:extLst>
                  <a:ext uri="{FF2B5EF4-FFF2-40B4-BE49-F238E27FC236}">
                    <a16:creationId xmlns:a16="http://schemas.microsoft.com/office/drawing/2014/main" id="{680A5577-9437-4C6F-B26D-C6FE3A70EF79}"/>
                  </a:ext>
                </a:extLst>
              </p:cNvPr>
              <p:cNvSpPr/>
              <p:nvPr/>
            </p:nvSpPr>
            <p:spPr>
              <a:xfrm>
                <a:off x="4651131" y="1066799"/>
                <a:ext cx="2721042" cy="4297343"/>
              </a:xfrm>
              <a:prstGeom prst="rect">
                <a:avLst/>
              </a:prstGeom>
              <a:solidFill>
                <a:srgbClr val="0091DA"/>
              </a:solidFill>
              <a:ln w="3175" cap="flat" cmpd="sng" algn="ctr">
                <a:noFill/>
                <a:prstDash val="solid"/>
              </a:ln>
              <a:effectLst/>
            </p:spPr>
            <p:txBody>
              <a:bodyPr rtlCol="0" anchor="t"/>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endParaRPr>
              </a:p>
            </p:txBody>
          </p:sp>
          <p:sp>
            <p:nvSpPr>
              <p:cNvPr id="117" name="TextBox 116">
                <a:extLst>
                  <a:ext uri="{FF2B5EF4-FFF2-40B4-BE49-F238E27FC236}">
                    <a16:creationId xmlns:a16="http://schemas.microsoft.com/office/drawing/2014/main" id="{5E178035-82E4-421B-A226-F1F77C970383}"/>
                  </a:ext>
                </a:extLst>
              </p:cNvPr>
              <p:cNvSpPr txBox="1"/>
              <p:nvPr/>
            </p:nvSpPr>
            <p:spPr>
              <a:xfrm>
                <a:off x="4776607" y="1145490"/>
                <a:ext cx="161601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Eco-friendly</a:t>
                </a:r>
              </a:p>
              <a:p>
                <a:pPr marL="0" marR="0" lvl="0" indent="0" defTabSz="825252"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ea typeface="Avenir Book" charset="0"/>
                    <a:cs typeface="Arial" panose="020B0604020202020204" pitchFamily="34" charset="0"/>
                    <a:sym typeface="Helvetica"/>
                  </a:rPr>
                  <a:t>Partner</a:t>
                </a:r>
              </a:p>
            </p:txBody>
          </p:sp>
          <p:cxnSp>
            <p:nvCxnSpPr>
              <p:cNvPr id="118" name="Straight Connector 117">
                <a:extLst>
                  <a:ext uri="{FF2B5EF4-FFF2-40B4-BE49-F238E27FC236}">
                    <a16:creationId xmlns:a16="http://schemas.microsoft.com/office/drawing/2014/main" id="{F4477D3B-2A79-4AA8-ABA4-D5DA65730D2C}"/>
                  </a:ext>
                </a:extLst>
              </p:cNvPr>
              <p:cNvCxnSpPr/>
              <p:nvPr/>
            </p:nvCxnSpPr>
            <p:spPr>
              <a:xfrm>
                <a:off x="4654055" y="1851232"/>
                <a:ext cx="146489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112" name="Rounded Rectangle 110">
              <a:extLst>
                <a:ext uri="{FF2B5EF4-FFF2-40B4-BE49-F238E27FC236}">
                  <a16:creationId xmlns:a16="http://schemas.microsoft.com/office/drawing/2014/main" id="{79B113CC-B9B7-4F05-B199-0EBAE24BC6A1}"/>
                </a:ext>
              </a:extLst>
            </p:cNvPr>
            <p:cNvSpPr/>
            <p:nvPr/>
          </p:nvSpPr>
          <p:spPr>
            <a:xfrm>
              <a:off x="4996743" y="3067059"/>
              <a:ext cx="2190864" cy="1005840"/>
            </a:xfrm>
            <a:prstGeom prst="rect">
              <a:avLst/>
            </a:prstGeom>
            <a:solidFill>
              <a:sysClr val="window" lastClr="FFFFFF"/>
            </a:solidFill>
            <a:ln w="25400" cap="flat" cmpd="sng" algn="ctr">
              <a:noFill/>
              <a:prstDash val="solid"/>
            </a:ln>
            <a:effectLst/>
          </p:spPr>
          <p:txBody>
            <a:bodyPr wrap="square" tIns="63991" rtlCol="0" anchor="t"/>
            <a:lstStyle/>
            <a:p>
              <a:pPr marL="73130" marR="0" lvl="0" indent="-73130" defTabSz="914126" eaLnBrk="1" fontAlgn="auto" latinLnBrk="0" hangingPunct="1">
                <a:lnSpc>
                  <a:spcPct val="90000"/>
                </a:lnSpc>
                <a:spcBef>
                  <a:spcPts val="0"/>
                </a:spcBef>
                <a:spcAft>
                  <a:spcPts val="200"/>
                </a:spcAft>
                <a:buClrTx/>
                <a:buSzTx/>
                <a:buFontTx/>
                <a:buNone/>
                <a:tabLst/>
                <a:defRPr/>
              </a:pPr>
              <a:r>
                <a:rPr kumimoji="0" lang="en-US" sz="1200" b="1" i="0" u="none" strike="noStrike" kern="0" cap="none" spc="0" normalizeH="0" baseline="0" noProof="0">
                  <a:ln>
                    <a:noFill/>
                  </a:ln>
                  <a:solidFill>
                    <a:srgbClr val="1A428A"/>
                  </a:solidFill>
                  <a:effectLst/>
                  <a:uLnTx/>
                  <a:uFillTx/>
                  <a:ea typeface="Avenir Heavy" charset="0"/>
                  <a:cs typeface="Avenir Heavy" charset="0"/>
                </a:rPr>
                <a:t>Efficiency</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Energy and CO2e live monitoring</a:t>
              </a:r>
            </a:p>
            <a:p>
              <a:pPr marL="73130" marR="0" lvl="0" indent="-73130" defTabSz="914126" eaLnBrk="1" fontAlgn="auto" latinLnBrk="0" hangingPunct="1">
                <a:lnSpc>
                  <a:spcPct val="90000"/>
                </a:lnSpc>
                <a:spcBef>
                  <a:spcPts val="0"/>
                </a:spcBef>
                <a:spcAft>
                  <a:spcPts val="200"/>
                </a:spcAft>
                <a:buClrTx/>
                <a:buSzTx/>
                <a:buFont typeface="Arial"/>
                <a:buChar char="•"/>
                <a:tabLst/>
                <a:defRPr/>
              </a:pPr>
              <a:r>
                <a:rPr lang="en-US" sz="900" kern="0">
                  <a:solidFill>
                    <a:srgbClr val="717074">
                      <a:lumMod val="10000"/>
                    </a:srgbClr>
                  </a:solidFill>
                  <a:ea typeface="Avenir Book" charset="0"/>
                  <a:cs typeface="Arial" panose="020B0604020202020204" pitchFamily="34" charset="0"/>
                </a:rPr>
                <a:t>Facilities rationalization</a:t>
              </a:r>
            </a:p>
            <a:p>
              <a:pPr marL="73130" marR="0" lvl="0" indent="-73130" defTabSz="914126" eaLnBrk="1" fontAlgn="auto" latinLnBrk="0" hangingPunct="1">
                <a:lnSpc>
                  <a:spcPct val="90000"/>
                </a:lnSpc>
                <a:spcBef>
                  <a:spcPts val="0"/>
                </a:spcBef>
                <a:spcAft>
                  <a:spcPts val="200"/>
                </a:spcAft>
                <a:buClrTx/>
                <a:buSzTx/>
                <a:buFont typeface="Arial"/>
                <a:buChar char="•"/>
                <a:tabLst/>
                <a:defRPr/>
              </a:pPr>
              <a:r>
                <a:rPr lang="en-US" sz="900" kern="0">
                  <a:solidFill>
                    <a:srgbClr val="717074">
                      <a:lumMod val="10000"/>
                    </a:srgbClr>
                  </a:solidFill>
                  <a:ea typeface="Avenir Book" charset="0"/>
                  <a:cs typeface="Arial" panose="020B0604020202020204" pitchFamily="34" charset="0"/>
                </a:rPr>
                <a:t>HW and SW optimization</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Wasted resources reduction</a:t>
              </a:r>
            </a:p>
          </p:txBody>
        </p:sp>
        <p:sp>
          <p:nvSpPr>
            <p:cNvPr id="113" name="Rounded Rectangle 111">
              <a:extLst>
                <a:ext uri="{FF2B5EF4-FFF2-40B4-BE49-F238E27FC236}">
                  <a16:creationId xmlns:a16="http://schemas.microsoft.com/office/drawing/2014/main" id="{C6289A05-D47D-485B-9D4E-3106145794D5}"/>
                </a:ext>
              </a:extLst>
            </p:cNvPr>
            <p:cNvSpPr/>
            <p:nvPr/>
          </p:nvSpPr>
          <p:spPr>
            <a:xfrm>
              <a:off x="4996743" y="2131872"/>
              <a:ext cx="2190864" cy="841248"/>
            </a:xfrm>
            <a:prstGeom prst="rect">
              <a:avLst/>
            </a:prstGeom>
            <a:solidFill>
              <a:sysClr val="window" lastClr="FFFFFF"/>
            </a:solidFill>
            <a:ln w="25400" cap="flat" cmpd="sng" algn="ctr">
              <a:noFill/>
              <a:prstDash val="solid"/>
            </a:ln>
            <a:effectLst/>
          </p:spPr>
          <p:txBody>
            <a:bodyPr wrap="square" tIns="63991" rtlCol="0" anchor="t"/>
            <a:lstStyle/>
            <a:p>
              <a:pPr marL="73130" marR="0" lvl="0" indent="-73130" defTabSz="914126" eaLnBrk="1" fontAlgn="auto" latinLnBrk="0" hangingPunct="1">
                <a:lnSpc>
                  <a:spcPct val="90000"/>
                </a:lnSpc>
                <a:spcBef>
                  <a:spcPts val="0"/>
                </a:spcBef>
                <a:spcAft>
                  <a:spcPts val="200"/>
                </a:spcAft>
                <a:buClrTx/>
                <a:buSzTx/>
                <a:buFontTx/>
                <a:buNone/>
                <a:tabLst/>
                <a:defRPr/>
              </a:pPr>
              <a:r>
                <a:rPr kumimoji="0" lang="en-US" sz="1200" b="1" i="0" u="none" strike="noStrike" kern="0" cap="none" spc="0" normalizeH="0" baseline="0" noProof="0">
                  <a:ln>
                    <a:noFill/>
                  </a:ln>
                  <a:solidFill>
                    <a:srgbClr val="1A428A"/>
                  </a:solidFill>
                  <a:effectLst/>
                  <a:uLnTx/>
                  <a:uFillTx/>
                  <a:ea typeface="Avenir Heavy" charset="0"/>
                  <a:cs typeface="Avenir Heavy" charset="0"/>
                </a:rPr>
                <a:t>Transparency</a:t>
              </a:r>
            </a:p>
            <a:p>
              <a:pPr marL="73130" marR="0" lvl="0" indent="-73130" defTabSz="914126" eaLnBrk="1" fontAlgn="auto" latinLnBrk="0" hangingPunct="1">
                <a:lnSpc>
                  <a:spcPct val="90000"/>
                </a:lnSpc>
                <a:spcBef>
                  <a:spcPts val="0"/>
                </a:spcBef>
                <a:spcAft>
                  <a:spcPts val="200"/>
                </a:spcAft>
                <a:buClrTx/>
                <a:buSzTx/>
                <a:buFont typeface="Arial"/>
                <a:buChar char="•"/>
                <a:tabLst/>
                <a:defRPr/>
              </a:pPr>
              <a:r>
                <a:rPr kumimoji="0" lang="en-US" sz="900" b="0" u="none" strike="noStrike" kern="0" cap="none" spc="0" normalizeH="0" baseline="0" noProof="0">
                  <a:ln>
                    <a:noFill/>
                  </a:ln>
                  <a:solidFill>
                    <a:srgbClr val="717074">
                      <a:lumMod val="10000"/>
                    </a:srgbClr>
                  </a:solidFill>
                  <a:effectLst/>
                  <a:uLnTx/>
                  <a:uFillTx/>
                  <a:ea typeface="Avenir Book" charset="0"/>
                  <a:cs typeface="Arial" panose="020B0604020202020204" pitchFamily="34" charset="0"/>
                </a:rPr>
                <a:t>Carbon footprint report for IT and Business</a:t>
              </a:r>
            </a:p>
            <a:p>
              <a:pPr marL="73130" marR="0" lvl="0" indent="-73130" defTabSz="914126" eaLnBrk="1" fontAlgn="auto" latinLnBrk="0" hangingPunct="1">
                <a:lnSpc>
                  <a:spcPct val="90000"/>
                </a:lnSpc>
                <a:spcBef>
                  <a:spcPts val="0"/>
                </a:spcBef>
                <a:spcAft>
                  <a:spcPts val="200"/>
                </a:spcAft>
                <a:buClrTx/>
                <a:buSzTx/>
                <a:buFont typeface="Arial"/>
                <a:buChar char="•"/>
                <a:tabLst/>
                <a:defRPr/>
              </a:pPr>
              <a:r>
                <a:rPr lang="en-US" sz="900" kern="0">
                  <a:solidFill>
                    <a:srgbClr val="717074">
                      <a:lumMod val="10000"/>
                    </a:srgbClr>
                  </a:solidFill>
                  <a:ea typeface="Avenir Book" charset="0"/>
                  <a:cs typeface="Arial" panose="020B0604020202020204" pitchFamily="34" charset="0"/>
                </a:rPr>
                <a:t>Promote and educate on the digital sustainability concepts</a:t>
              </a:r>
              <a:endParaRPr kumimoji="0" lang="en-US" sz="900" b="0" u="none" strike="noStrike" kern="0" cap="none" spc="0" normalizeH="0" baseline="0" noProof="0">
                <a:ln>
                  <a:noFill/>
                </a:ln>
                <a:solidFill>
                  <a:srgbClr val="717074">
                    <a:lumMod val="10000"/>
                  </a:srgbClr>
                </a:solidFill>
                <a:effectLst/>
                <a:uLnTx/>
                <a:uFillTx/>
                <a:ea typeface="Avenir Book" charset="0"/>
                <a:cs typeface="Arial" panose="020B0604020202020204" pitchFamily="34" charset="0"/>
              </a:endParaRPr>
            </a:p>
          </p:txBody>
        </p:sp>
        <p:sp>
          <p:nvSpPr>
            <p:cNvPr id="114" name="Rounded Rectangle 115">
              <a:extLst>
                <a:ext uri="{FF2B5EF4-FFF2-40B4-BE49-F238E27FC236}">
                  <a16:creationId xmlns:a16="http://schemas.microsoft.com/office/drawing/2014/main" id="{7E655CA3-55A3-4AB3-9C2C-46789A5B0FA6}"/>
                </a:ext>
              </a:extLst>
            </p:cNvPr>
            <p:cNvSpPr/>
            <p:nvPr/>
          </p:nvSpPr>
          <p:spPr>
            <a:xfrm>
              <a:off x="4995975" y="4166837"/>
              <a:ext cx="2192400" cy="896112"/>
            </a:xfrm>
            <a:prstGeom prst="rect">
              <a:avLst/>
            </a:prstGeom>
            <a:solidFill>
              <a:sysClr val="window" lastClr="FFFFFF"/>
            </a:solidFill>
            <a:ln w="25400" cap="flat" cmpd="sng" algn="ctr">
              <a:noFill/>
              <a:prstDash val="solid"/>
            </a:ln>
            <a:effectLst/>
          </p:spPr>
          <p:txBody>
            <a:bodyPr wrap="square" tIns="63991" rtlCol="0" anchor="t"/>
            <a:lstStyle/>
            <a:p>
              <a:pPr marL="73130" marR="0" lvl="0" indent="-73130" defTabSz="914126" eaLnBrk="1" fontAlgn="auto" latinLnBrk="0" hangingPunct="1">
                <a:lnSpc>
                  <a:spcPct val="90000"/>
                </a:lnSpc>
                <a:spcBef>
                  <a:spcPts val="0"/>
                </a:spcBef>
                <a:spcAft>
                  <a:spcPts val="200"/>
                </a:spcAft>
                <a:buClrTx/>
                <a:buSzTx/>
                <a:buFontTx/>
                <a:buNone/>
                <a:tabLst/>
                <a:defRPr/>
              </a:pPr>
              <a:r>
                <a:rPr kumimoji="0" lang="en-US" sz="1200" b="1" i="0" u="none" strike="noStrike" kern="0" cap="none" spc="0" normalizeH="0" baseline="0" noProof="0">
                  <a:ln>
                    <a:noFill/>
                  </a:ln>
                  <a:solidFill>
                    <a:srgbClr val="1A428A"/>
                  </a:solidFill>
                  <a:effectLst/>
                  <a:uLnTx/>
                  <a:uFillTx/>
                  <a:ea typeface="Avenir Heavy" charset="0"/>
                  <a:cs typeface="Avenir Heavy" charset="0"/>
                </a:rPr>
                <a:t>Build the Team</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Identify Green Champions and Stakeholders</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Customize an E2E IT Sustainability Plan</a:t>
              </a:r>
            </a:p>
          </p:txBody>
        </p:sp>
        <p:grpSp>
          <p:nvGrpSpPr>
            <p:cNvPr id="5" name="Picture Placeholder 74" descr="vCloud Availability C2C&#10;">
              <a:extLst>
                <a:ext uri="{FF2B5EF4-FFF2-40B4-BE49-F238E27FC236}">
                  <a16:creationId xmlns:a16="http://schemas.microsoft.com/office/drawing/2014/main" id="{417E19C1-1F4D-D235-E0AA-879A67E50D6D}"/>
                </a:ext>
              </a:extLst>
            </p:cNvPr>
            <p:cNvGrpSpPr/>
            <p:nvPr/>
          </p:nvGrpSpPr>
          <p:grpSpPr>
            <a:xfrm>
              <a:off x="6630047" y="1357034"/>
              <a:ext cx="683765" cy="670752"/>
              <a:chOff x="529255" y="721536"/>
              <a:chExt cx="600888" cy="589452"/>
            </a:xfrm>
            <a:solidFill>
              <a:schemeClr val="bg1"/>
            </a:solidFill>
          </p:grpSpPr>
          <p:sp>
            <p:nvSpPr>
              <p:cNvPr id="6" name="Picture Placeholder 74">
                <a:extLst>
                  <a:ext uri="{FF2B5EF4-FFF2-40B4-BE49-F238E27FC236}">
                    <a16:creationId xmlns:a16="http://schemas.microsoft.com/office/drawing/2014/main" id="{91737D0F-884A-B33C-014F-83FF3E0B7220}"/>
                  </a:ext>
                </a:extLst>
              </p:cNvPr>
              <p:cNvSpPr/>
              <p:nvPr/>
            </p:nvSpPr>
            <p:spPr>
              <a:xfrm>
                <a:off x="529255" y="721536"/>
                <a:ext cx="443405" cy="252983"/>
              </a:xfrm>
              <a:custGeom>
                <a:avLst/>
                <a:gdLst>
                  <a:gd name="connsiteX0" fmla="*/ 74639 w 443405"/>
                  <a:gd name="connsiteY0" fmla="*/ 237173 h 252983"/>
                  <a:gd name="connsiteX1" fmla="*/ 67682 w 443405"/>
                  <a:gd name="connsiteY1" fmla="*/ 237173 h 252983"/>
                  <a:gd name="connsiteX2" fmla="*/ 15188 w 443405"/>
                  <a:gd name="connsiteY2" fmla="*/ 183413 h 252983"/>
                  <a:gd name="connsiteX3" fmla="*/ 64520 w 443405"/>
                  <a:gd name="connsiteY3" fmla="*/ 135346 h 252983"/>
                  <a:gd name="connsiteX4" fmla="*/ 65785 w 443405"/>
                  <a:gd name="connsiteY4" fmla="*/ 135346 h 252983"/>
                  <a:gd name="connsiteX5" fmla="*/ 77802 w 443405"/>
                  <a:gd name="connsiteY5" fmla="*/ 137244 h 252983"/>
                  <a:gd name="connsiteX6" fmla="*/ 94246 w 443405"/>
                  <a:gd name="connsiteY6" fmla="*/ 141671 h 252983"/>
                  <a:gd name="connsiteX7" fmla="*/ 98040 w 443405"/>
                  <a:gd name="connsiteY7" fmla="*/ 125227 h 252983"/>
                  <a:gd name="connsiteX8" fmla="*/ 162551 w 443405"/>
                  <a:gd name="connsiteY8" fmla="*/ 72733 h 252983"/>
                  <a:gd name="connsiteX9" fmla="*/ 164449 w 443405"/>
                  <a:gd name="connsiteY9" fmla="*/ 72733 h 252983"/>
                  <a:gd name="connsiteX10" fmla="*/ 191012 w 443405"/>
                  <a:gd name="connsiteY10" fmla="*/ 79057 h 252983"/>
                  <a:gd name="connsiteX11" fmla="*/ 206191 w 443405"/>
                  <a:gd name="connsiteY11" fmla="*/ 86647 h 252983"/>
                  <a:gd name="connsiteX12" fmla="*/ 212516 w 443405"/>
                  <a:gd name="connsiteY12" fmla="*/ 70836 h 252983"/>
                  <a:gd name="connsiteX13" fmla="*/ 286513 w 443405"/>
                  <a:gd name="connsiteY13" fmla="*/ 16444 h 252983"/>
                  <a:gd name="connsiteX14" fmla="*/ 288411 w 443405"/>
                  <a:gd name="connsiteY14" fmla="*/ 16444 h 252983"/>
                  <a:gd name="connsiteX15" fmla="*/ 365571 w 443405"/>
                  <a:gd name="connsiteY15" fmla="*/ 96134 h 252983"/>
                  <a:gd name="connsiteX16" fmla="*/ 366836 w 443405"/>
                  <a:gd name="connsiteY16" fmla="*/ 109416 h 252983"/>
                  <a:gd name="connsiteX17" fmla="*/ 380117 w 443405"/>
                  <a:gd name="connsiteY17" fmla="*/ 110680 h 252983"/>
                  <a:gd name="connsiteX18" fmla="*/ 427552 w 443405"/>
                  <a:gd name="connsiteY18" fmla="*/ 175191 h 252983"/>
                  <a:gd name="connsiteX19" fmla="*/ 421860 w 443405"/>
                  <a:gd name="connsiteY19" fmla="*/ 201755 h 252983"/>
                  <a:gd name="connsiteX20" fmla="*/ 433244 w 443405"/>
                  <a:gd name="connsiteY20" fmla="*/ 215036 h 252983"/>
                  <a:gd name="connsiteX21" fmla="*/ 443363 w 443405"/>
                  <a:gd name="connsiteY21" fmla="*/ 175191 h 252983"/>
                  <a:gd name="connsiteX22" fmla="*/ 382015 w 443405"/>
                  <a:gd name="connsiteY22" fmla="*/ 94869 h 252983"/>
                  <a:gd name="connsiteX23" fmla="*/ 288411 w 443405"/>
                  <a:gd name="connsiteY23" fmla="*/ 0 h 252983"/>
                  <a:gd name="connsiteX24" fmla="*/ 285881 w 443405"/>
                  <a:gd name="connsiteY24" fmla="*/ 0 h 252983"/>
                  <a:gd name="connsiteX25" fmla="*/ 197337 w 443405"/>
                  <a:gd name="connsiteY25" fmla="*/ 64511 h 252983"/>
                  <a:gd name="connsiteX26" fmla="*/ 164449 w 443405"/>
                  <a:gd name="connsiteY26" fmla="*/ 56289 h 252983"/>
                  <a:gd name="connsiteX27" fmla="*/ 162551 w 443405"/>
                  <a:gd name="connsiteY27" fmla="*/ 56289 h 252983"/>
                  <a:gd name="connsiteX28" fmla="*/ 82861 w 443405"/>
                  <a:gd name="connsiteY28" fmla="*/ 121432 h 252983"/>
                  <a:gd name="connsiteX29" fmla="*/ 67050 w 443405"/>
                  <a:gd name="connsiteY29" fmla="*/ 118902 h 252983"/>
                  <a:gd name="connsiteX30" fmla="*/ 65152 w 443405"/>
                  <a:gd name="connsiteY30" fmla="*/ 118902 h 252983"/>
                  <a:gd name="connsiteX31" fmla="*/ 9 w 443405"/>
                  <a:gd name="connsiteY31" fmla="*/ 182781 h 252983"/>
                  <a:gd name="connsiteX32" fmla="*/ 67682 w 443405"/>
                  <a:gd name="connsiteY32" fmla="*/ 252984 h 252983"/>
                  <a:gd name="connsiteX33" fmla="*/ 75272 w 443405"/>
                  <a:gd name="connsiteY33" fmla="*/ 252984 h 252983"/>
                  <a:gd name="connsiteX34" fmla="*/ 172038 w 443405"/>
                  <a:gd name="connsiteY34" fmla="*/ 252984 h 252983"/>
                  <a:gd name="connsiteX35" fmla="*/ 178995 w 443405"/>
                  <a:gd name="connsiteY35" fmla="*/ 237173 h 252983"/>
                  <a:gd name="connsiteX36" fmla="*/ 74639 w 443405"/>
                  <a:gd name="connsiteY36" fmla="*/ 237173 h 2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3405" h="252983">
                    <a:moveTo>
                      <a:pt x="74639" y="237173"/>
                    </a:moveTo>
                    <a:cubicBezTo>
                      <a:pt x="70844" y="237173"/>
                      <a:pt x="68315" y="237173"/>
                      <a:pt x="67682" y="237173"/>
                    </a:cubicBezTo>
                    <a:cubicBezTo>
                      <a:pt x="39854" y="236540"/>
                      <a:pt x="14556" y="209977"/>
                      <a:pt x="15188" y="183413"/>
                    </a:cubicBezTo>
                    <a:cubicBezTo>
                      <a:pt x="15820" y="156850"/>
                      <a:pt x="37957" y="135346"/>
                      <a:pt x="64520" y="135346"/>
                    </a:cubicBezTo>
                    <a:lnTo>
                      <a:pt x="65785" y="135346"/>
                    </a:lnTo>
                    <a:cubicBezTo>
                      <a:pt x="70212" y="135346"/>
                      <a:pt x="74007" y="135979"/>
                      <a:pt x="77802" y="137244"/>
                    </a:cubicBezTo>
                    <a:lnTo>
                      <a:pt x="94246" y="141671"/>
                    </a:lnTo>
                    <a:lnTo>
                      <a:pt x="98040" y="125227"/>
                    </a:lnTo>
                    <a:cubicBezTo>
                      <a:pt x="104365" y="94869"/>
                      <a:pt x="131561" y="72733"/>
                      <a:pt x="162551" y="72733"/>
                    </a:cubicBezTo>
                    <a:cubicBezTo>
                      <a:pt x="163184" y="72733"/>
                      <a:pt x="163816" y="72733"/>
                      <a:pt x="164449" y="72733"/>
                    </a:cubicBezTo>
                    <a:cubicBezTo>
                      <a:pt x="173935" y="72733"/>
                      <a:pt x="182790" y="75263"/>
                      <a:pt x="191012" y="79057"/>
                    </a:cubicBezTo>
                    <a:lnTo>
                      <a:pt x="206191" y="86647"/>
                    </a:lnTo>
                    <a:lnTo>
                      <a:pt x="212516" y="70836"/>
                    </a:lnTo>
                    <a:cubicBezTo>
                      <a:pt x="225165" y="37315"/>
                      <a:pt x="254258" y="16444"/>
                      <a:pt x="286513" y="16444"/>
                    </a:cubicBezTo>
                    <a:cubicBezTo>
                      <a:pt x="287146" y="16444"/>
                      <a:pt x="287778" y="16444"/>
                      <a:pt x="288411" y="16444"/>
                    </a:cubicBezTo>
                    <a:cubicBezTo>
                      <a:pt x="327623" y="16444"/>
                      <a:pt x="361776" y="51229"/>
                      <a:pt x="365571" y="96134"/>
                    </a:cubicBezTo>
                    <a:lnTo>
                      <a:pt x="366836" y="109416"/>
                    </a:lnTo>
                    <a:lnTo>
                      <a:pt x="380117" y="110680"/>
                    </a:lnTo>
                    <a:cubicBezTo>
                      <a:pt x="407313" y="113210"/>
                      <a:pt x="428184" y="141671"/>
                      <a:pt x="427552" y="175191"/>
                    </a:cubicBezTo>
                    <a:cubicBezTo>
                      <a:pt x="427552" y="184678"/>
                      <a:pt x="425022" y="194165"/>
                      <a:pt x="421860" y="201755"/>
                    </a:cubicBezTo>
                    <a:cubicBezTo>
                      <a:pt x="425655" y="206182"/>
                      <a:pt x="429449" y="210609"/>
                      <a:pt x="433244" y="215036"/>
                    </a:cubicBezTo>
                    <a:cubicBezTo>
                      <a:pt x="439569" y="203652"/>
                      <a:pt x="443363" y="189738"/>
                      <a:pt x="443363" y="175191"/>
                    </a:cubicBezTo>
                    <a:cubicBezTo>
                      <a:pt x="444628" y="132817"/>
                      <a:pt x="417433" y="98031"/>
                      <a:pt x="382015" y="94869"/>
                    </a:cubicBezTo>
                    <a:cubicBezTo>
                      <a:pt x="376955" y="42375"/>
                      <a:pt x="337743" y="1265"/>
                      <a:pt x="288411" y="0"/>
                    </a:cubicBezTo>
                    <a:cubicBezTo>
                      <a:pt x="287778" y="0"/>
                      <a:pt x="286513" y="0"/>
                      <a:pt x="285881" y="0"/>
                    </a:cubicBezTo>
                    <a:cubicBezTo>
                      <a:pt x="246036" y="0"/>
                      <a:pt x="211883" y="26563"/>
                      <a:pt x="197337" y="64511"/>
                    </a:cubicBezTo>
                    <a:cubicBezTo>
                      <a:pt x="187217" y="59451"/>
                      <a:pt x="175833" y="56921"/>
                      <a:pt x="164449" y="56289"/>
                    </a:cubicBezTo>
                    <a:cubicBezTo>
                      <a:pt x="163816" y="56289"/>
                      <a:pt x="163184" y="56289"/>
                      <a:pt x="162551" y="56289"/>
                    </a:cubicBezTo>
                    <a:cubicBezTo>
                      <a:pt x="123339" y="56289"/>
                      <a:pt x="90451" y="84117"/>
                      <a:pt x="82861" y="121432"/>
                    </a:cubicBezTo>
                    <a:cubicBezTo>
                      <a:pt x="77802" y="120167"/>
                      <a:pt x="72109" y="119535"/>
                      <a:pt x="67050" y="118902"/>
                    </a:cubicBezTo>
                    <a:cubicBezTo>
                      <a:pt x="66417" y="118902"/>
                      <a:pt x="65785" y="118902"/>
                      <a:pt x="65152" y="118902"/>
                    </a:cubicBezTo>
                    <a:cubicBezTo>
                      <a:pt x="29735" y="118902"/>
                      <a:pt x="1274" y="147363"/>
                      <a:pt x="9" y="182781"/>
                    </a:cubicBezTo>
                    <a:cubicBezTo>
                      <a:pt x="-623" y="218831"/>
                      <a:pt x="32264" y="251719"/>
                      <a:pt x="67682" y="252984"/>
                    </a:cubicBezTo>
                    <a:cubicBezTo>
                      <a:pt x="68315" y="252984"/>
                      <a:pt x="71477" y="252984"/>
                      <a:pt x="75272" y="252984"/>
                    </a:cubicBezTo>
                    <a:cubicBezTo>
                      <a:pt x="91083" y="252984"/>
                      <a:pt x="129031" y="252984"/>
                      <a:pt x="172038" y="252984"/>
                    </a:cubicBezTo>
                    <a:cubicBezTo>
                      <a:pt x="173935" y="247292"/>
                      <a:pt x="176465" y="242232"/>
                      <a:pt x="178995" y="237173"/>
                    </a:cubicBezTo>
                    <a:cubicBezTo>
                      <a:pt x="132826" y="237173"/>
                      <a:pt x="91083" y="237173"/>
                      <a:pt x="74639" y="237173"/>
                    </a:cubicBezTo>
                    <a:close/>
                  </a:path>
                </a:pathLst>
              </a:custGeom>
              <a:grpFill/>
              <a:ln w="6271" cap="flat">
                <a:noFill/>
                <a:prstDash val="solid"/>
                <a:miter/>
              </a:ln>
            </p:spPr>
            <p:txBody>
              <a:bodyPr rtlCol="0" anchor="ctr"/>
              <a:lstStyle/>
              <a:p>
                <a:endParaRPr lang="en-US"/>
              </a:p>
            </p:txBody>
          </p:sp>
          <p:grpSp>
            <p:nvGrpSpPr>
              <p:cNvPr id="7" name="Picture Placeholder 74">
                <a:extLst>
                  <a:ext uri="{FF2B5EF4-FFF2-40B4-BE49-F238E27FC236}">
                    <a16:creationId xmlns:a16="http://schemas.microsoft.com/office/drawing/2014/main" id="{DCC6B80E-7C37-17DF-B573-DE91A4217001}"/>
                  </a:ext>
                </a:extLst>
              </p:cNvPr>
              <p:cNvGrpSpPr/>
              <p:nvPr/>
            </p:nvGrpSpPr>
            <p:grpSpPr>
              <a:xfrm>
                <a:off x="687370" y="899890"/>
                <a:ext cx="442773" cy="411099"/>
                <a:chOff x="687370" y="899890"/>
                <a:chExt cx="442773" cy="411099"/>
              </a:xfrm>
              <a:grpFill/>
            </p:grpSpPr>
            <p:sp>
              <p:nvSpPr>
                <p:cNvPr id="11" name="Picture Placeholder 74">
                  <a:extLst>
                    <a:ext uri="{FF2B5EF4-FFF2-40B4-BE49-F238E27FC236}">
                      <a16:creationId xmlns:a16="http://schemas.microsoft.com/office/drawing/2014/main" id="{A968791C-5596-AA16-60B6-81DB4A6BD662}"/>
                    </a:ext>
                  </a:extLst>
                </p:cNvPr>
                <p:cNvSpPr/>
                <p:nvPr/>
              </p:nvSpPr>
              <p:spPr>
                <a:xfrm>
                  <a:off x="687370" y="1058638"/>
                  <a:ext cx="442773" cy="252351"/>
                </a:xfrm>
                <a:custGeom>
                  <a:avLst/>
                  <a:gdLst>
                    <a:gd name="connsiteX0" fmla="*/ 381382 w 442773"/>
                    <a:gd name="connsiteY0" fmla="*/ 94869 h 252351"/>
                    <a:gd name="connsiteX1" fmla="*/ 288411 w 442773"/>
                    <a:gd name="connsiteY1" fmla="*/ 0 h 252351"/>
                    <a:gd name="connsiteX2" fmla="*/ 285881 w 442773"/>
                    <a:gd name="connsiteY2" fmla="*/ 0 h 252351"/>
                    <a:gd name="connsiteX3" fmla="*/ 268172 w 442773"/>
                    <a:gd name="connsiteY3" fmla="*/ 1897 h 252351"/>
                    <a:gd name="connsiteX4" fmla="*/ 154329 w 442773"/>
                    <a:gd name="connsiteY4" fmla="*/ 86647 h 252351"/>
                    <a:gd name="connsiteX5" fmla="*/ 108160 w 442773"/>
                    <a:gd name="connsiteY5" fmla="*/ 77160 h 252351"/>
                    <a:gd name="connsiteX6" fmla="*/ 82229 w 442773"/>
                    <a:gd name="connsiteY6" fmla="*/ 121432 h 252351"/>
                    <a:gd name="connsiteX7" fmla="*/ 66417 w 442773"/>
                    <a:gd name="connsiteY7" fmla="*/ 118903 h 252351"/>
                    <a:gd name="connsiteX8" fmla="*/ 64520 w 442773"/>
                    <a:gd name="connsiteY8" fmla="*/ 118903 h 252351"/>
                    <a:gd name="connsiteX9" fmla="*/ 9 w 442773"/>
                    <a:gd name="connsiteY9" fmla="*/ 182781 h 252351"/>
                    <a:gd name="connsiteX10" fmla="*/ 67682 w 442773"/>
                    <a:gd name="connsiteY10" fmla="*/ 252352 h 252351"/>
                    <a:gd name="connsiteX11" fmla="*/ 75272 w 442773"/>
                    <a:gd name="connsiteY11" fmla="*/ 252352 h 252351"/>
                    <a:gd name="connsiteX12" fmla="*/ 366203 w 442773"/>
                    <a:gd name="connsiteY12" fmla="*/ 251719 h 252351"/>
                    <a:gd name="connsiteX13" fmla="*/ 373793 w 442773"/>
                    <a:gd name="connsiteY13" fmla="*/ 251719 h 252351"/>
                    <a:gd name="connsiteX14" fmla="*/ 375058 w 442773"/>
                    <a:gd name="connsiteY14" fmla="*/ 251719 h 252351"/>
                    <a:gd name="connsiteX15" fmla="*/ 442731 w 442773"/>
                    <a:gd name="connsiteY15" fmla="*/ 174559 h 252351"/>
                    <a:gd name="connsiteX16" fmla="*/ 381382 w 442773"/>
                    <a:gd name="connsiteY16" fmla="*/ 94869 h 25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773" h="252351">
                      <a:moveTo>
                        <a:pt x="381382" y="94869"/>
                      </a:moveTo>
                      <a:cubicBezTo>
                        <a:pt x="376323" y="42375"/>
                        <a:pt x="337110" y="1265"/>
                        <a:pt x="288411" y="0"/>
                      </a:cubicBezTo>
                      <a:cubicBezTo>
                        <a:pt x="287778" y="0"/>
                        <a:pt x="287146" y="0"/>
                        <a:pt x="285881" y="0"/>
                      </a:cubicBezTo>
                      <a:cubicBezTo>
                        <a:pt x="279556" y="0"/>
                        <a:pt x="273864" y="632"/>
                        <a:pt x="268172" y="1897"/>
                      </a:cubicBezTo>
                      <a:cubicBezTo>
                        <a:pt x="253625" y="51229"/>
                        <a:pt x="208088" y="86647"/>
                        <a:pt x="154329" y="86647"/>
                      </a:cubicBezTo>
                      <a:cubicBezTo>
                        <a:pt x="137885" y="86647"/>
                        <a:pt x="122074" y="83485"/>
                        <a:pt x="108160" y="77160"/>
                      </a:cubicBezTo>
                      <a:cubicBezTo>
                        <a:pt x="95510" y="88544"/>
                        <a:pt x="86024" y="103723"/>
                        <a:pt x="82229" y="121432"/>
                      </a:cubicBezTo>
                      <a:cubicBezTo>
                        <a:pt x="77169" y="120167"/>
                        <a:pt x="71477" y="119535"/>
                        <a:pt x="66417" y="118903"/>
                      </a:cubicBezTo>
                      <a:cubicBezTo>
                        <a:pt x="65785" y="118903"/>
                        <a:pt x="65152" y="118903"/>
                        <a:pt x="64520" y="118903"/>
                      </a:cubicBezTo>
                      <a:cubicBezTo>
                        <a:pt x="29735" y="119535"/>
                        <a:pt x="1274" y="147363"/>
                        <a:pt x="9" y="182781"/>
                      </a:cubicBezTo>
                      <a:cubicBezTo>
                        <a:pt x="-623" y="218831"/>
                        <a:pt x="32264" y="251719"/>
                        <a:pt x="67682" y="252352"/>
                      </a:cubicBezTo>
                      <a:cubicBezTo>
                        <a:pt x="68315" y="252352"/>
                        <a:pt x="71477" y="252352"/>
                        <a:pt x="75272" y="252352"/>
                      </a:cubicBezTo>
                      <a:cubicBezTo>
                        <a:pt x="118279" y="252352"/>
                        <a:pt x="323196" y="251719"/>
                        <a:pt x="366203" y="251719"/>
                      </a:cubicBezTo>
                      <a:cubicBezTo>
                        <a:pt x="369998" y="251719"/>
                        <a:pt x="372528" y="251719"/>
                        <a:pt x="373793" y="251719"/>
                      </a:cubicBezTo>
                      <a:cubicBezTo>
                        <a:pt x="374425" y="251719"/>
                        <a:pt x="375058" y="251719"/>
                        <a:pt x="375058" y="251719"/>
                      </a:cubicBezTo>
                      <a:cubicBezTo>
                        <a:pt x="411740" y="251719"/>
                        <a:pt x="441466" y="217566"/>
                        <a:pt x="442731" y="174559"/>
                      </a:cubicBezTo>
                      <a:cubicBezTo>
                        <a:pt x="443996" y="132817"/>
                        <a:pt x="416800" y="98031"/>
                        <a:pt x="381382" y="94869"/>
                      </a:cubicBezTo>
                      <a:close/>
                    </a:path>
                  </a:pathLst>
                </a:custGeom>
                <a:grpFill/>
                <a:ln w="6271" cap="flat">
                  <a:noFill/>
                  <a:prstDash val="solid"/>
                  <a:miter/>
                </a:ln>
              </p:spPr>
              <p:txBody>
                <a:bodyPr rtlCol="0" anchor="ctr"/>
                <a:lstStyle/>
                <a:p>
                  <a:endParaRPr lang="en-US"/>
                </a:p>
              </p:txBody>
            </p:sp>
            <p:sp>
              <p:nvSpPr>
                <p:cNvPr id="12" name="Picture Placeholder 74">
                  <a:extLst>
                    <a:ext uri="{FF2B5EF4-FFF2-40B4-BE49-F238E27FC236}">
                      <a16:creationId xmlns:a16="http://schemas.microsoft.com/office/drawing/2014/main" id="{389880C5-1DA7-91A4-DE01-A9750C153818}"/>
                    </a:ext>
                  </a:extLst>
                </p:cNvPr>
                <p:cNvSpPr/>
                <p:nvPr/>
              </p:nvSpPr>
              <p:spPr>
                <a:xfrm>
                  <a:off x="715207" y="899890"/>
                  <a:ext cx="252983" cy="252984"/>
                </a:xfrm>
                <a:custGeom>
                  <a:avLst/>
                  <a:gdLst>
                    <a:gd name="connsiteX0" fmla="*/ 126492 w 252983"/>
                    <a:gd name="connsiteY0" fmla="*/ 252984 h 252984"/>
                    <a:gd name="connsiteX1" fmla="*/ 0 w 252983"/>
                    <a:gd name="connsiteY1" fmla="*/ 126492 h 252984"/>
                    <a:gd name="connsiteX2" fmla="*/ 126492 w 252983"/>
                    <a:gd name="connsiteY2" fmla="*/ 0 h 252984"/>
                    <a:gd name="connsiteX3" fmla="*/ 252984 w 252983"/>
                    <a:gd name="connsiteY3" fmla="*/ 126492 h 252984"/>
                    <a:gd name="connsiteX4" fmla="*/ 126492 w 252983"/>
                    <a:gd name="connsiteY4" fmla="*/ 252984 h 252984"/>
                    <a:gd name="connsiteX5" fmla="*/ 126492 w 252983"/>
                    <a:gd name="connsiteY5" fmla="*/ 15812 h 252984"/>
                    <a:gd name="connsiteX6" fmla="*/ 15812 w 252983"/>
                    <a:gd name="connsiteY6" fmla="*/ 126492 h 252984"/>
                    <a:gd name="connsiteX7" fmla="*/ 126492 w 252983"/>
                    <a:gd name="connsiteY7" fmla="*/ 237173 h 252984"/>
                    <a:gd name="connsiteX8" fmla="*/ 237172 w 252983"/>
                    <a:gd name="connsiteY8" fmla="*/ 126492 h 252984"/>
                    <a:gd name="connsiteX9" fmla="*/ 126492 w 252983"/>
                    <a:gd name="connsiteY9" fmla="*/ 15812 h 25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983" h="252984">
                      <a:moveTo>
                        <a:pt x="126492" y="252984"/>
                      </a:moveTo>
                      <a:cubicBezTo>
                        <a:pt x="56921" y="252984"/>
                        <a:pt x="0" y="196063"/>
                        <a:pt x="0" y="126492"/>
                      </a:cubicBezTo>
                      <a:cubicBezTo>
                        <a:pt x="0" y="56921"/>
                        <a:pt x="56921" y="0"/>
                        <a:pt x="126492" y="0"/>
                      </a:cubicBezTo>
                      <a:cubicBezTo>
                        <a:pt x="196063" y="0"/>
                        <a:pt x="252984" y="56921"/>
                        <a:pt x="252984" y="126492"/>
                      </a:cubicBezTo>
                      <a:cubicBezTo>
                        <a:pt x="252984" y="196063"/>
                        <a:pt x="196695" y="252984"/>
                        <a:pt x="126492" y="252984"/>
                      </a:cubicBezTo>
                      <a:close/>
                      <a:moveTo>
                        <a:pt x="126492" y="15812"/>
                      </a:moveTo>
                      <a:cubicBezTo>
                        <a:pt x="65776" y="15812"/>
                        <a:pt x="15812" y="65776"/>
                        <a:pt x="15812" y="126492"/>
                      </a:cubicBezTo>
                      <a:cubicBezTo>
                        <a:pt x="15812" y="187208"/>
                        <a:pt x="65776" y="237173"/>
                        <a:pt x="126492" y="237173"/>
                      </a:cubicBezTo>
                      <a:cubicBezTo>
                        <a:pt x="187208" y="237173"/>
                        <a:pt x="237172" y="187841"/>
                        <a:pt x="237172" y="126492"/>
                      </a:cubicBezTo>
                      <a:cubicBezTo>
                        <a:pt x="237172" y="65143"/>
                        <a:pt x="187841" y="15812"/>
                        <a:pt x="126492" y="15812"/>
                      </a:cubicBezTo>
                      <a:close/>
                    </a:path>
                  </a:pathLst>
                </a:custGeom>
                <a:grpFill/>
                <a:ln w="6271" cap="flat">
                  <a:noFill/>
                  <a:prstDash val="solid"/>
                  <a:miter/>
                </a:ln>
              </p:spPr>
              <p:txBody>
                <a:bodyPr rtlCol="0" anchor="ctr"/>
                <a:lstStyle/>
                <a:p>
                  <a:endParaRPr lang="en-US"/>
                </a:p>
              </p:txBody>
            </p:sp>
          </p:grpSp>
          <p:sp>
            <p:nvSpPr>
              <p:cNvPr id="8" name="Picture Placeholder 74">
                <a:extLst>
                  <a:ext uri="{FF2B5EF4-FFF2-40B4-BE49-F238E27FC236}">
                    <a16:creationId xmlns:a16="http://schemas.microsoft.com/office/drawing/2014/main" id="{4BC08170-8B64-5ECE-0D28-0D7D92BE2F64}"/>
                  </a:ext>
                </a:extLst>
              </p:cNvPr>
              <p:cNvSpPr/>
              <p:nvPr/>
            </p:nvSpPr>
            <p:spPr>
              <a:xfrm>
                <a:off x="812606" y="963769"/>
                <a:ext cx="63246" cy="126492"/>
              </a:xfrm>
              <a:custGeom>
                <a:avLst/>
                <a:gdLst>
                  <a:gd name="connsiteX0" fmla="*/ 56921 w 63246"/>
                  <a:gd name="connsiteY0" fmla="*/ 0 h 126492"/>
                  <a:gd name="connsiteX1" fmla="*/ 632 w 63246"/>
                  <a:gd name="connsiteY1" fmla="*/ 53127 h 126492"/>
                  <a:gd name="connsiteX2" fmla="*/ 35418 w 63246"/>
                  <a:gd name="connsiteY2" fmla="*/ 66408 h 126492"/>
                  <a:gd name="connsiteX3" fmla="*/ 0 w 63246"/>
                  <a:gd name="connsiteY3" fmla="*/ 126492 h 126492"/>
                  <a:gd name="connsiteX4" fmla="*/ 63246 w 63246"/>
                  <a:gd name="connsiteY4" fmla="*/ 58819 h 126492"/>
                  <a:gd name="connsiteX5" fmla="*/ 29726 w 63246"/>
                  <a:gd name="connsiteY5" fmla="*/ 46802 h 12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46" h="126492">
                    <a:moveTo>
                      <a:pt x="56921" y="0"/>
                    </a:moveTo>
                    <a:lnTo>
                      <a:pt x="632" y="53127"/>
                    </a:lnTo>
                    <a:lnTo>
                      <a:pt x="35418" y="66408"/>
                    </a:lnTo>
                    <a:lnTo>
                      <a:pt x="0" y="126492"/>
                    </a:lnTo>
                    <a:lnTo>
                      <a:pt x="63246" y="58819"/>
                    </a:lnTo>
                    <a:lnTo>
                      <a:pt x="29726" y="46802"/>
                    </a:lnTo>
                    <a:close/>
                  </a:path>
                </a:pathLst>
              </a:custGeom>
              <a:grpFill/>
              <a:ln w="6271" cap="flat">
                <a:noFill/>
                <a:prstDash val="solid"/>
                <a:miter/>
              </a:ln>
            </p:spPr>
            <p:txBody>
              <a:bodyPr rtlCol="0" anchor="ctr"/>
              <a:lstStyle/>
              <a:p>
                <a:endParaRPr lang="en-US"/>
              </a:p>
            </p:txBody>
          </p:sp>
          <p:sp>
            <p:nvSpPr>
              <p:cNvPr id="9" name="Picture Placeholder 74">
                <a:extLst>
                  <a:ext uri="{FF2B5EF4-FFF2-40B4-BE49-F238E27FC236}">
                    <a16:creationId xmlns:a16="http://schemas.microsoft.com/office/drawing/2014/main" id="{C79E1ED1-3C9D-14BD-A106-192900E05661}"/>
                  </a:ext>
                </a:extLst>
              </p:cNvPr>
              <p:cNvSpPr/>
              <p:nvPr/>
            </p:nvSpPr>
            <p:spPr>
              <a:xfrm>
                <a:off x="984635" y="897993"/>
                <a:ext cx="91706" cy="158114"/>
              </a:xfrm>
              <a:custGeom>
                <a:avLst/>
                <a:gdLst>
                  <a:gd name="connsiteX0" fmla="*/ 69571 w 91706"/>
                  <a:gd name="connsiteY0" fmla="*/ 109416 h 158114"/>
                  <a:gd name="connsiteX1" fmla="*/ 7590 w 91706"/>
                  <a:gd name="connsiteY1" fmla="*/ 0 h 158114"/>
                  <a:gd name="connsiteX2" fmla="*/ 0 w 91706"/>
                  <a:gd name="connsiteY2" fmla="*/ 13914 h 158114"/>
                  <a:gd name="connsiteX3" fmla="*/ 54392 w 91706"/>
                  <a:gd name="connsiteY3" fmla="*/ 105621 h 158114"/>
                  <a:gd name="connsiteX4" fmla="*/ 32888 w 91706"/>
                  <a:gd name="connsiteY4" fmla="*/ 101194 h 158114"/>
                  <a:gd name="connsiteX5" fmla="*/ 51229 w 91706"/>
                  <a:gd name="connsiteY5" fmla="*/ 158115 h 158114"/>
                  <a:gd name="connsiteX6" fmla="*/ 91707 w 91706"/>
                  <a:gd name="connsiteY6" fmla="*/ 113843 h 158114"/>
                  <a:gd name="connsiteX7" fmla="*/ 69571 w 91706"/>
                  <a:gd name="connsiteY7" fmla="*/ 109416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06" h="158114">
                    <a:moveTo>
                      <a:pt x="69571" y="109416"/>
                    </a:moveTo>
                    <a:cubicBezTo>
                      <a:pt x="70836" y="63878"/>
                      <a:pt x="48067" y="23401"/>
                      <a:pt x="7590" y="0"/>
                    </a:cubicBezTo>
                    <a:lnTo>
                      <a:pt x="0" y="13914"/>
                    </a:lnTo>
                    <a:cubicBezTo>
                      <a:pt x="34153" y="33520"/>
                      <a:pt x="53759" y="67673"/>
                      <a:pt x="54392" y="105621"/>
                    </a:cubicBezTo>
                    <a:lnTo>
                      <a:pt x="32888" y="101194"/>
                    </a:lnTo>
                    <a:lnTo>
                      <a:pt x="51229" y="158115"/>
                    </a:lnTo>
                    <a:lnTo>
                      <a:pt x="91707" y="113843"/>
                    </a:lnTo>
                    <a:lnTo>
                      <a:pt x="69571" y="109416"/>
                    </a:lnTo>
                    <a:close/>
                  </a:path>
                </a:pathLst>
              </a:custGeom>
              <a:grpFill/>
              <a:ln w="6271" cap="flat">
                <a:noFill/>
                <a:prstDash val="solid"/>
                <a:miter/>
              </a:ln>
            </p:spPr>
            <p:txBody>
              <a:bodyPr rtlCol="0" anchor="ctr"/>
              <a:lstStyle/>
              <a:p>
                <a:endParaRPr lang="en-US"/>
              </a:p>
            </p:txBody>
          </p:sp>
          <p:sp>
            <p:nvSpPr>
              <p:cNvPr id="10" name="Picture Placeholder 74">
                <a:extLst>
                  <a:ext uri="{FF2B5EF4-FFF2-40B4-BE49-F238E27FC236}">
                    <a16:creationId xmlns:a16="http://schemas.microsoft.com/office/drawing/2014/main" id="{1E74036C-0D7B-694E-7DD9-A9F5BE732118}"/>
                  </a:ext>
                </a:extLst>
              </p:cNvPr>
              <p:cNvSpPr/>
              <p:nvPr/>
            </p:nvSpPr>
            <p:spPr>
              <a:xfrm>
                <a:off x="628560" y="1000451"/>
                <a:ext cx="88544" cy="160012"/>
              </a:xfrm>
              <a:custGeom>
                <a:avLst/>
                <a:gdLst>
                  <a:gd name="connsiteX0" fmla="*/ 37315 w 88544"/>
                  <a:gd name="connsiteY0" fmla="*/ 52494 h 160012"/>
                  <a:gd name="connsiteX1" fmla="*/ 58186 w 88544"/>
                  <a:gd name="connsiteY1" fmla="*/ 57554 h 160012"/>
                  <a:gd name="connsiteX2" fmla="*/ 41742 w 88544"/>
                  <a:gd name="connsiteY2" fmla="*/ 0 h 160012"/>
                  <a:gd name="connsiteX3" fmla="*/ 0 w 88544"/>
                  <a:gd name="connsiteY3" fmla="*/ 43007 h 160012"/>
                  <a:gd name="connsiteX4" fmla="*/ 21504 w 88544"/>
                  <a:gd name="connsiteY4" fmla="*/ 48699 h 160012"/>
                  <a:gd name="connsiteX5" fmla="*/ 80322 w 88544"/>
                  <a:gd name="connsiteY5" fmla="*/ 160012 h 160012"/>
                  <a:gd name="connsiteX6" fmla="*/ 88544 w 88544"/>
                  <a:gd name="connsiteY6" fmla="*/ 146731 h 160012"/>
                  <a:gd name="connsiteX7" fmla="*/ 37315 w 88544"/>
                  <a:gd name="connsiteY7" fmla="*/ 52494 h 16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44" h="160012">
                    <a:moveTo>
                      <a:pt x="37315" y="52494"/>
                    </a:moveTo>
                    <a:lnTo>
                      <a:pt x="58186" y="57554"/>
                    </a:lnTo>
                    <a:lnTo>
                      <a:pt x="41742" y="0"/>
                    </a:lnTo>
                    <a:lnTo>
                      <a:pt x="0" y="43007"/>
                    </a:lnTo>
                    <a:lnTo>
                      <a:pt x="21504" y="48699"/>
                    </a:lnTo>
                    <a:cubicBezTo>
                      <a:pt x="18974" y="94237"/>
                      <a:pt x="40477" y="135346"/>
                      <a:pt x="80322" y="160012"/>
                    </a:cubicBezTo>
                    <a:lnTo>
                      <a:pt x="88544" y="146731"/>
                    </a:lnTo>
                    <a:cubicBezTo>
                      <a:pt x="55024" y="125227"/>
                      <a:pt x="36050" y="91074"/>
                      <a:pt x="37315" y="52494"/>
                    </a:cubicBezTo>
                    <a:close/>
                  </a:path>
                </a:pathLst>
              </a:custGeom>
              <a:grpFill/>
              <a:ln w="6271" cap="flat">
                <a:noFill/>
                <a:prstDash val="solid"/>
                <a:miter/>
              </a:ln>
            </p:spPr>
            <p:txBody>
              <a:bodyPr rtlCol="0" anchor="ctr"/>
              <a:lstStyle/>
              <a:p>
                <a:endParaRPr lang="en-US"/>
              </a:p>
            </p:txBody>
          </p:sp>
        </p:grpSp>
      </p:grpSp>
      <p:grpSp>
        <p:nvGrpSpPr>
          <p:cNvPr id="63" name="!!EP">
            <a:extLst>
              <a:ext uri="{FF2B5EF4-FFF2-40B4-BE49-F238E27FC236}">
                <a16:creationId xmlns:a16="http://schemas.microsoft.com/office/drawing/2014/main" id="{A00B2E21-9A98-4B8B-E24D-1F34052ADCBF}"/>
              </a:ext>
            </a:extLst>
          </p:cNvPr>
          <p:cNvGrpSpPr/>
          <p:nvPr/>
        </p:nvGrpSpPr>
        <p:grpSpPr>
          <a:xfrm>
            <a:off x="1287881" y="1093984"/>
            <a:ext cx="2674233" cy="4296224"/>
            <a:chOff x="1295696" y="1093984"/>
            <a:chExt cx="2674233" cy="4296224"/>
          </a:xfrm>
        </p:grpSpPr>
        <p:grpSp>
          <p:nvGrpSpPr>
            <p:cNvPr id="102" name="Group 101">
              <a:extLst>
                <a:ext uri="{FF2B5EF4-FFF2-40B4-BE49-F238E27FC236}">
                  <a16:creationId xmlns:a16="http://schemas.microsoft.com/office/drawing/2014/main" id="{65D97D1E-51DE-455A-82FD-16CA2BFBD993}"/>
                </a:ext>
              </a:extLst>
            </p:cNvPr>
            <p:cNvGrpSpPr/>
            <p:nvPr/>
          </p:nvGrpSpPr>
          <p:grpSpPr>
            <a:xfrm>
              <a:off x="1295696" y="1093984"/>
              <a:ext cx="2674233" cy="4296224"/>
              <a:chOff x="1204493" y="1066800"/>
              <a:chExt cx="2674930" cy="4297343"/>
            </a:xfrm>
          </p:grpSpPr>
          <p:sp>
            <p:nvSpPr>
              <p:cNvPr id="107" name="Rectangle 106">
                <a:extLst>
                  <a:ext uri="{FF2B5EF4-FFF2-40B4-BE49-F238E27FC236}">
                    <a16:creationId xmlns:a16="http://schemas.microsoft.com/office/drawing/2014/main" id="{B199BC9E-540C-4784-8C1A-FC84FF09D0F6}"/>
                  </a:ext>
                </a:extLst>
              </p:cNvPr>
              <p:cNvSpPr/>
              <p:nvPr/>
            </p:nvSpPr>
            <p:spPr>
              <a:xfrm>
                <a:off x="1204493" y="1066800"/>
                <a:ext cx="2674930" cy="4297343"/>
              </a:xfrm>
              <a:prstGeom prst="rect">
                <a:avLst/>
              </a:prstGeom>
              <a:solidFill>
                <a:srgbClr val="0091DA"/>
              </a:solidFill>
              <a:ln w="101600" cap="flat" cmpd="sng" algn="ctr">
                <a:noFill/>
                <a:prstDash val="solid"/>
              </a:ln>
              <a:effectLst/>
            </p:spPr>
            <p:txBody>
              <a:bodyPr rtlCol="0" anchor="t"/>
              <a:lstStyle/>
              <a:p>
                <a:pPr algn="ctr" defTabSz="914126">
                  <a:defRPr/>
                </a:pPr>
                <a:endParaRPr lang="en-US" sz="1799" kern="0">
                  <a:solidFill>
                    <a:prstClr val="white"/>
                  </a:solidFill>
                  <a:ea typeface="Avenir Book" charset="0"/>
                  <a:cs typeface="Arial" panose="020B0604020202020204" pitchFamily="34" charset="0"/>
                </a:endParaRPr>
              </a:p>
            </p:txBody>
          </p:sp>
          <p:sp>
            <p:nvSpPr>
              <p:cNvPr id="108" name="TextBox 107">
                <a:extLst>
                  <a:ext uri="{FF2B5EF4-FFF2-40B4-BE49-F238E27FC236}">
                    <a16:creationId xmlns:a16="http://schemas.microsoft.com/office/drawing/2014/main" id="{727E60C3-8AD6-46D8-BD21-39C753D43586}"/>
                  </a:ext>
                </a:extLst>
              </p:cNvPr>
              <p:cNvSpPr txBox="1"/>
              <p:nvPr/>
            </p:nvSpPr>
            <p:spPr>
              <a:xfrm>
                <a:off x="1347966" y="1145490"/>
                <a:ext cx="1152833" cy="656735"/>
              </a:xfrm>
              <a:prstGeom prst="rect">
                <a:avLst/>
              </a:prstGeom>
              <a:noFill/>
              <a:ln w="12700" cap="flat">
                <a:noFill/>
                <a:miter lim="400000"/>
              </a:ln>
              <a:effectLst/>
              <a:sp3d/>
            </p:spPr>
            <p:txBody>
              <a:bodyPr rot="0" spcFirstLastPara="1" vertOverflow="overflow" horzOverflow="overflow" vert="horz" wrap="none" lIns="50787" tIns="50787" rIns="50787" bIns="50787" numCol="1" spcCol="38100" rtlCol="0" anchor="ctr">
                <a:spAutoFit/>
              </a:bodyPr>
              <a:lstStyle/>
              <a:p>
                <a:pPr defTabSz="825252" hangingPunct="0">
                  <a:lnSpc>
                    <a:spcPct val="90000"/>
                  </a:lnSpc>
                  <a:defRPr/>
                </a:pPr>
                <a:r>
                  <a:rPr lang="en-US" sz="2000" kern="0">
                    <a:solidFill>
                      <a:srgbClr val="FFFFFF"/>
                    </a:solidFill>
                    <a:ea typeface="Avenir Book" charset="0"/>
                    <a:cs typeface="Arial" panose="020B0604020202020204" pitchFamily="34" charset="0"/>
                    <a:sym typeface="Helvetica"/>
                  </a:rPr>
                  <a:t>Efficient</a:t>
                </a:r>
              </a:p>
              <a:p>
                <a:pPr defTabSz="825252" hangingPunct="0">
                  <a:lnSpc>
                    <a:spcPct val="90000"/>
                  </a:lnSpc>
                  <a:defRPr/>
                </a:pPr>
                <a:r>
                  <a:rPr lang="en-US" sz="2000" kern="0">
                    <a:solidFill>
                      <a:srgbClr val="FFFFFF"/>
                    </a:solidFill>
                    <a:ea typeface="Avenir Book" charset="0"/>
                    <a:cs typeface="Arial" panose="020B0604020202020204" pitchFamily="34" charset="0"/>
                    <a:sym typeface="Helvetica"/>
                  </a:rPr>
                  <a:t>Provider</a:t>
                </a:r>
              </a:p>
            </p:txBody>
          </p:sp>
          <p:cxnSp>
            <p:nvCxnSpPr>
              <p:cNvPr id="109" name="Straight Connector 108">
                <a:extLst>
                  <a:ext uri="{FF2B5EF4-FFF2-40B4-BE49-F238E27FC236}">
                    <a16:creationId xmlns:a16="http://schemas.microsoft.com/office/drawing/2014/main" id="{34E923C4-ECB2-4E2E-A4E5-DEEF7F0E420D}"/>
                  </a:ext>
                </a:extLst>
              </p:cNvPr>
              <p:cNvCxnSpPr/>
              <p:nvPr/>
            </p:nvCxnSpPr>
            <p:spPr>
              <a:xfrm>
                <a:off x="1205983" y="1857548"/>
                <a:ext cx="1440375" cy="0"/>
              </a:xfrm>
              <a:prstGeom prst="line">
                <a:avLst/>
              </a:prstGeom>
              <a:noFill/>
              <a:ln w="19050" cap="flat" cmpd="sng" algn="ctr">
                <a:solidFill>
                  <a:sysClr val="window" lastClr="FFFFFF"/>
                </a:solidFill>
                <a:prstDash val="solid"/>
                <a:miter lim="800000"/>
                <a:headEnd type="none" w="med" len="med"/>
                <a:tailEnd type="none" w="med" len="med"/>
              </a:ln>
              <a:effectLst/>
            </p:spPr>
          </p:cxnSp>
        </p:grpSp>
        <p:sp>
          <p:nvSpPr>
            <p:cNvPr id="103" name="Rounded Rectangle 108">
              <a:extLst>
                <a:ext uri="{FF2B5EF4-FFF2-40B4-BE49-F238E27FC236}">
                  <a16:creationId xmlns:a16="http://schemas.microsoft.com/office/drawing/2014/main" id="{D4829FE5-185A-4534-B662-E83D7C583AFF}"/>
                </a:ext>
              </a:extLst>
            </p:cNvPr>
            <p:cNvSpPr/>
            <p:nvPr/>
          </p:nvSpPr>
          <p:spPr>
            <a:xfrm>
              <a:off x="1534249" y="3067059"/>
              <a:ext cx="2190864" cy="1005840"/>
            </a:xfrm>
            <a:prstGeom prst="rect">
              <a:avLst/>
            </a:prstGeom>
            <a:solidFill>
              <a:sysClr val="window" lastClr="FFFFFF"/>
            </a:solidFill>
            <a:ln w="25400" cap="flat" cmpd="sng" algn="ctr">
              <a:noFill/>
              <a:prstDash val="solid"/>
            </a:ln>
            <a:effectLst/>
          </p:spPr>
          <p:txBody>
            <a:bodyPr wrap="square" tIns="63991" rtlCol="0" anchor="t"/>
            <a:lstStyle/>
            <a:p>
              <a:pPr marL="73130" indent="-73130" defTabSz="914126">
                <a:lnSpc>
                  <a:spcPct val="90000"/>
                </a:lnSpc>
                <a:spcAft>
                  <a:spcPts val="200"/>
                </a:spcAft>
                <a:defRPr/>
              </a:pPr>
              <a:r>
                <a:rPr lang="en-US" sz="1200" b="1" kern="0">
                  <a:solidFill>
                    <a:srgbClr val="1A428A"/>
                  </a:solidFill>
                  <a:ea typeface="Avenir Heavy" charset="0"/>
                  <a:cs typeface="Avenir Heavy" charset="0"/>
                </a:rPr>
                <a:t>Awareness</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Inventoried HW and SW</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Energy consumption assessment </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CO2e emission assessment</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IT Carbon footprint assessment</a:t>
              </a:r>
            </a:p>
          </p:txBody>
        </p:sp>
        <p:sp>
          <p:nvSpPr>
            <p:cNvPr id="104" name="Rounded Rectangle 109">
              <a:extLst>
                <a:ext uri="{FF2B5EF4-FFF2-40B4-BE49-F238E27FC236}">
                  <a16:creationId xmlns:a16="http://schemas.microsoft.com/office/drawing/2014/main" id="{B6A06B2F-6CDE-4B2A-9A66-936C50EEE85D}"/>
                </a:ext>
              </a:extLst>
            </p:cNvPr>
            <p:cNvSpPr/>
            <p:nvPr/>
          </p:nvSpPr>
          <p:spPr>
            <a:xfrm>
              <a:off x="1534249" y="2131872"/>
              <a:ext cx="2190864" cy="841248"/>
            </a:xfrm>
            <a:prstGeom prst="rect">
              <a:avLst/>
            </a:prstGeom>
            <a:solidFill>
              <a:sysClr val="window" lastClr="FFFFFF"/>
            </a:solidFill>
            <a:ln w="25400" cap="flat" cmpd="sng" algn="ctr">
              <a:noFill/>
              <a:prstDash val="solid"/>
            </a:ln>
            <a:effectLst/>
          </p:spPr>
          <p:txBody>
            <a:bodyPr wrap="square" tIns="63991" rtlCol="0" anchor="t"/>
            <a:lstStyle/>
            <a:p>
              <a:pPr marL="73130" indent="-73130" defTabSz="914126">
                <a:lnSpc>
                  <a:spcPct val="90000"/>
                </a:lnSpc>
                <a:spcAft>
                  <a:spcPts val="200"/>
                </a:spcAft>
                <a:defRPr/>
              </a:pPr>
              <a:r>
                <a:rPr lang="en-US" sz="1200" b="1" kern="0">
                  <a:solidFill>
                    <a:srgbClr val="1A428A"/>
                  </a:solidFill>
                  <a:ea typeface="Avenir Heavy" charset="0"/>
                  <a:cs typeface="Avenir Heavy" charset="0"/>
                </a:rPr>
                <a:t>Vision and Strategy</a:t>
              </a:r>
            </a:p>
            <a:p>
              <a:pPr marL="73130" lvl="0" indent="-73130" defTabSz="914126">
                <a:lnSpc>
                  <a:spcPct val="90000"/>
                </a:lnSpc>
                <a:spcAft>
                  <a:spcPts val="200"/>
                </a:spcAft>
                <a:buFont typeface="Arial"/>
                <a:buChar char="•"/>
                <a:defRPr/>
              </a:pPr>
              <a:r>
                <a:rPr lang="en-US" sz="900" kern="0">
                  <a:solidFill>
                    <a:srgbClr val="3F3F3F"/>
                  </a:solidFill>
                  <a:ea typeface="Avenir Book" charset="0"/>
                  <a:cs typeface="Arial" panose="020B0604020202020204" pitchFamily="34" charset="0"/>
                </a:rPr>
                <a:t>Corp and IT Sustainability Agenda</a:t>
              </a:r>
            </a:p>
            <a:p>
              <a:pPr marL="73130" lvl="0" indent="-73130" defTabSz="914126">
                <a:lnSpc>
                  <a:spcPct val="90000"/>
                </a:lnSpc>
                <a:spcAft>
                  <a:spcPts val="200"/>
                </a:spcAft>
                <a:buFont typeface="Arial"/>
                <a:buChar char="•"/>
                <a:defRPr/>
              </a:pPr>
              <a:r>
                <a:rPr lang="en-US" sz="900" kern="0">
                  <a:solidFill>
                    <a:srgbClr val="3F3F3F"/>
                  </a:solidFill>
                  <a:ea typeface="Avenir Book" charset="0"/>
                  <a:cs typeface="Arial" panose="020B0604020202020204" pitchFamily="34" charset="0"/>
                </a:rPr>
                <a:t>ESG / </a:t>
              </a:r>
              <a:r>
                <a:rPr lang="en-US" sz="900" kern="0" err="1">
                  <a:solidFill>
                    <a:srgbClr val="3F3F3F"/>
                  </a:solidFill>
                  <a:ea typeface="Avenir Book" charset="0"/>
                  <a:cs typeface="Arial" panose="020B0604020202020204" pitchFamily="34" charset="0"/>
                </a:rPr>
                <a:t>CxO</a:t>
              </a:r>
              <a:r>
                <a:rPr lang="en-US" sz="900" kern="0">
                  <a:solidFill>
                    <a:srgbClr val="3F3F3F"/>
                  </a:solidFill>
                  <a:ea typeface="Avenir Book" charset="0"/>
                  <a:cs typeface="Arial" panose="020B0604020202020204" pitchFamily="34" charset="0"/>
                </a:rPr>
                <a:t> Sponsorship</a:t>
              </a:r>
            </a:p>
          </p:txBody>
        </p:sp>
        <p:sp>
          <p:nvSpPr>
            <p:cNvPr id="105" name="Rounded Rectangle 116">
              <a:extLst>
                <a:ext uri="{FF2B5EF4-FFF2-40B4-BE49-F238E27FC236}">
                  <a16:creationId xmlns:a16="http://schemas.microsoft.com/office/drawing/2014/main" id="{883E7892-7F07-46B3-8123-C9E04D71CCEE}"/>
                </a:ext>
              </a:extLst>
            </p:cNvPr>
            <p:cNvSpPr/>
            <p:nvPr/>
          </p:nvSpPr>
          <p:spPr>
            <a:xfrm>
              <a:off x="1534249" y="4166837"/>
              <a:ext cx="2190864" cy="896112"/>
            </a:xfrm>
            <a:prstGeom prst="rect">
              <a:avLst/>
            </a:prstGeom>
            <a:solidFill>
              <a:sysClr val="window" lastClr="FFFFFF"/>
            </a:solidFill>
            <a:ln w="25400" cap="flat" cmpd="sng" algn="ctr">
              <a:noFill/>
              <a:prstDash val="solid"/>
            </a:ln>
            <a:effectLst/>
          </p:spPr>
          <p:txBody>
            <a:bodyPr wrap="square" tIns="63991" rtlCol="0" anchor="t"/>
            <a:lstStyle/>
            <a:p>
              <a:pPr marL="73130" indent="-73130" defTabSz="914126">
                <a:lnSpc>
                  <a:spcPct val="90000"/>
                </a:lnSpc>
                <a:spcAft>
                  <a:spcPts val="200"/>
                </a:spcAft>
                <a:defRPr/>
              </a:pPr>
              <a:r>
                <a:rPr lang="en-US" sz="1200" b="1" kern="0">
                  <a:solidFill>
                    <a:srgbClr val="1A428A"/>
                  </a:solidFill>
                  <a:ea typeface="Avenir Heavy" charset="0"/>
                  <a:cs typeface="Avenir Heavy" charset="0"/>
                </a:rPr>
                <a:t>Virtual DC</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Virtualized Assets</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Configuration Management</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Performance Monitoring</a:t>
              </a:r>
            </a:p>
            <a:p>
              <a:pPr marL="73130" indent="-73130" defTabSz="914126">
                <a:lnSpc>
                  <a:spcPct val="90000"/>
                </a:lnSpc>
                <a:spcAft>
                  <a:spcPts val="200"/>
                </a:spcAft>
                <a:buFont typeface="Arial"/>
                <a:buChar char="•"/>
                <a:defRPr/>
              </a:pPr>
              <a:r>
                <a:rPr lang="en-US" sz="900" kern="0">
                  <a:solidFill>
                    <a:srgbClr val="717074">
                      <a:lumMod val="10000"/>
                    </a:srgbClr>
                  </a:solidFill>
                  <a:ea typeface="Avenir Book" charset="0"/>
                  <a:cs typeface="Arial" panose="020B0604020202020204" pitchFamily="34" charset="0"/>
                </a:rPr>
                <a:t>Capacity Planning</a:t>
              </a:r>
            </a:p>
          </p:txBody>
        </p:sp>
        <p:grpSp>
          <p:nvGrpSpPr>
            <p:cNvPr id="13" name="Group 12" descr="vCloud Availability DR2C&#10;">
              <a:extLst>
                <a:ext uri="{FF2B5EF4-FFF2-40B4-BE49-F238E27FC236}">
                  <a16:creationId xmlns:a16="http://schemas.microsoft.com/office/drawing/2014/main" id="{CCAACB75-E308-25A5-8AD1-43A5E9396A32}"/>
                </a:ext>
              </a:extLst>
            </p:cNvPr>
            <p:cNvGrpSpPr/>
            <p:nvPr/>
          </p:nvGrpSpPr>
          <p:grpSpPr>
            <a:xfrm>
              <a:off x="3230415" y="1354730"/>
              <a:ext cx="581776" cy="683203"/>
              <a:chOff x="1895435" y="722232"/>
              <a:chExt cx="511261" cy="600394"/>
            </a:xfrm>
            <a:solidFill>
              <a:schemeClr val="bg1"/>
            </a:solidFill>
          </p:grpSpPr>
          <p:sp>
            <p:nvSpPr>
              <p:cNvPr id="14" name="Picture Placeholder 75">
                <a:extLst>
                  <a:ext uri="{FF2B5EF4-FFF2-40B4-BE49-F238E27FC236}">
                    <a16:creationId xmlns:a16="http://schemas.microsoft.com/office/drawing/2014/main" id="{FF50EEB5-219B-83C7-D3A2-E0BF2ED0EACD}"/>
                  </a:ext>
                </a:extLst>
              </p:cNvPr>
              <p:cNvSpPr/>
              <p:nvPr/>
            </p:nvSpPr>
            <p:spPr>
              <a:xfrm>
                <a:off x="1895435" y="722232"/>
                <a:ext cx="511261" cy="292133"/>
              </a:xfrm>
              <a:custGeom>
                <a:avLst/>
                <a:gdLst>
                  <a:gd name="connsiteX0" fmla="*/ 440526 w 511261"/>
                  <a:gd name="connsiteY0" fmla="*/ 109542 h 292133"/>
                  <a:gd name="connsiteX1" fmla="*/ 333008 w 511261"/>
                  <a:gd name="connsiteY1" fmla="*/ 0 h 292133"/>
                  <a:gd name="connsiteX2" fmla="*/ 330225 w 511261"/>
                  <a:gd name="connsiteY2" fmla="*/ 0 h 292133"/>
                  <a:gd name="connsiteX3" fmla="*/ 227956 w 511261"/>
                  <a:gd name="connsiteY3" fmla="*/ 74694 h 292133"/>
                  <a:gd name="connsiteX4" fmla="*/ 190008 w 511261"/>
                  <a:gd name="connsiteY4" fmla="*/ 65523 h 292133"/>
                  <a:gd name="connsiteX5" fmla="*/ 187542 w 511261"/>
                  <a:gd name="connsiteY5" fmla="*/ 65523 h 292133"/>
                  <a:gd name="connsiteX6" fmla="*/ 95266 w 511261"/>
                  <a:gd name="connsiteY6" fmla="*/ 140596 h 292133"/>
                  <a:gd name="connsiteX7" fmla="*/ 76798 w 511261"/>
                  <a:gd name="connsiteY7" fmla="*/ 137940 h 292133"/>
                  <a:gd name="connsiteX8" fmla="*/ 74964 w 511261"/>
                  <a:gd name="connsiteY8" fmla="*/ 137940 h 292133"/>
                  <a:gd name="connsiteX9" fmla="*/ 17 w 511261"/>
                  <a:gd name="connsiteY9" fmla="*/ 211431 h 292133"/>
                  <a:gd name="connsiteX10" fmla="*/ 78316 w 511261"/>
                  <a:gd name="connsiteY10" fmla="*/ 292133 h 292133"/>
                  <a:gd name="connsiteX11" fmla="*/ 87107 w 511261"/>
                  <a:gd name="connsiteY11" fmla="*/ 292133 h 292133"/>
                  <a:gd name="connsiteX12" fmla="*/ 141688 w 511261"/>
                  <a:gd name="connsiteY12" fmla="*/ 292133 h 292133"/>
                  <a:gd name="connsiteX13" fmla="*/ 141688 w 511261"/>
                  <a:gd name="connsiteY13" fmla="*/ 276322 h 292133"/>
                  <a:gd name="connsiteX14" fmla="*/ 87107 w 511261"/>
                  <a:gd name="connsiteY14" fmla="*/ 276322 h 292133"/>
                  <a:gd name="connsiteX15" fmla="*/ 78695 w 511261"/>
                  <a:gd name="connsiteY15" fmla="*/ 276322 h 292133"/>
                  <a:gd name="connsiteX16" fmla="*/ 15829 w 511261"/>
                  <a:gd name="connsiteY16" fmla="*/ 211811 h 292133"/>
                  <a:gd name="connsiteX17" fmla="*/ 74964 w 511261"/>
                  <a:gd name="connsiteY17" fmla="*/ 153751 h 292133"/>
                  <a:gd name="connsiteX18" fmla="*/ 76482 w 511261"/>
                  <a:gd name="connsiteY18" fmla="*/ 153751 h 292133"/>
                  <a:gd name="connsiteX19" fmla="*/ 91028 w 511261"/>
                  <a:gd name="connsiteY19" fmla="*/ 155838 h 292133"/>
                  <a:gd name="connsiteX20" fmla="*/ 107219 w 511261"/>
                  <a:gd name="connsiteY20" fmla="*/ 160265 h 292133"/>
                  <a:gd name="connsiteX21" fmla="*/ 110698 w 511261"/>
                  <a:gd name="connsiteY21" fmla="*/ 143885 h 292133"/>
                  <a:gd name="connsiteX22" fmla="*/ 187542 w 511261"/>
                  <a:gd name="connsiteY22" fmla="*/ 81271 h 292133"/>
                  <a:gd name="connsiteX23" fmla="*/ 189439 w 511261"/>
                  <a:gd name="connsiteY23" fmla="*/ 81271 h 292133"/>
                  <a:gd name="connsiteX24" fmla="*/ 221062 w 511261"/>
                  <a:gd name="connsiteY24" fmla="*/ 88861 h 292133"/>
                  <a:gd name="connsiteX25" fmla="*/ 236494 w 511261"/>
                  <a:gd name="connsiteY25" fmla="*/ 96324 h 292133"/>
                  <a:gd name="connsiteX26" fmla="*/ 242819 w 511261"/>
                  <a:gd name="connsiteY26" fmla="*/ 80322 h 292133"/>
                  <a:gd name="connsiteX27" fmla="*/ 330288 w 511261"/>
                  <a:gd name="connsiteY27" fmla="*/ 15748 h 292133"/>
                  <a:gd name="connsiteX28" fmla="*/ 332691 w 511261"/>
                  <a:gd name="connsiteY28" fmla="*/ 15748 h 292133"/>
                  <a:gd name="connsiteX29" fmla="*/ 424904 w 511261"/>
                  <a:gd name="connsiteY29" fmla="*/ 110617 h 292133"/>
                  <a:gd name="connsiteX30" fmla="*/ 426043 w 511261"/>
                  <a:gd name="connsiteY30" fmla="*/ 123709 h 292133"/>
                  <a:gd name="connsiteX31" fmla="*/ 439134 w 511261"/>
                  <a:gd name="connsiteY31" fmla="*/ 124974 h 292133"/>
                  <a:gd name="connsiteX32" fmla="*/ 495676 w 511261"/>
                  <a:gd name="connsiteY32" fmla="*/ 201502 h 292133"/>
                  <a:gd name="connsiteX33" fmla="*/ 433442 w 511261"/>
                  <a:gd name="connsiteY33" fmla="*/ 275057 h 292133"/>
                  <a:gd name="connsiteX34" fmla="*/ 422817 w 511261"/>
                  <a:gd name="connsiteY34" fmla="*/ 275057 h 292133"/>
                  <a:gd name="connsiteX35" fmla="*/ 340597 w 511261"/>
                  <a:gd name="connsiteY35" fmla="*/ 275057 h 292133"/>
                  <a:gd name="connsiteX36" fmla="*/ 340597 w 511261"/>
                  <a:gd name="connsiteY36" fmla="*/ 291501 h 292133"/>
                  <a:gd name="connsiteX37" fmla="*/ 422817 w 511261"/>
                  <a:gd name="connsiteY37" fmla="*/ 291501 h 292133"/>
                  <a:gd name="connsiteX38" fmla="*/ 433189 w 511261"/>
                  <a:gd name="connsiteY38" fmla="*/ 291501 h 292133"/>
                  <a:gd name="connsiteX39" fmla="*/ 511235 w 511261"/>
                  <a:gd name="connsiteY39" fmla="*/ 202450 h 292133"/>
                  <a:gd name="connsiteX40" fmla="*/ 440526 w 511261"/>
                  <a:gd name="connsiteY40" fmla="*/ 109542 h 29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1261" h="292133">
                    <a:moveTo>
                      <a:pt x="440526" y="109542"/>
                    </a:moveTo>
                    <a:cubicBezTo>
                      <a:pt x="435023" y="49079"/>
                      <a:pt x="389550" y="1391"/>
                      <a:pt x="333008" y="0"/>
                    </a:cubicBezTo>
                    <a:lnTo>
                      <a:pt x="330225" y="0"/>
                    </a:lnTo>
                    <a:cubicBezTo>
                      <a:pt x="284561" y="0"/>
                      <a:pt x="245032" y="30738"/>
                      <a:pt x="227956" y="74694"/>
                    </a:cubicBezTo>
                    <a:cubicBezTo>
                      <a:pt x="216111" y="68950"/>
                      <a:pt x="203169" y="65823"/>
                      <a:pt x="190008" y="65523"/>
                    </a:cubicBezTo>
                    <a:lnTo>
                      <a:pt x="187542" y="65523"/>
                    </a:lnTo>
                    <a:cubicBezTo>
                      <a:pt x="142897" y="65568"/>
                      <a:pt x="104392" y="96894"/>
                      <a:pt x="95266" y="140596"/>
                    </a:cubicBezTo>
                    <a:cubicBezTo>
                      <a:pt x="89246" y="138939"/>
                      <a:pt x="83041" y="138047"/>
                      <a:pt x="76798" y="137940"/>
                    </a:cubicBezTo>
                    <a:lnTo>
                      <a:pt x="74964" y="137940"/>
                    </a:lnTo>
                    <a:cubicBezTo>
                      <a:pt x="34189" y="138066"/>
                      <a:pt x="943" y="170666"/>
                      <a:pt x="17" y="211431"/>
                    </a:cubicBezTo>
                    <a:cubicBezTo>
                      <a:pt x="-931" y="252984"/>
                      <a:pt x="36953" y="290995"/>
                      <a:pt x="78316" y="292133"/>
                    </a:cubicBezTo>
                    <a:lnTo>
                      <a:pt x="87107" y="292133"/>
                    </a:lnTo>
                    <a:lnTo>
                      <a:pt x="141688" y="292133"/>
                    </a:lnTo>
                    <a:lnTo>
                      <a:pt x="141688" y="276322"/>
                    </a:lnTo>
                    <a:lnTo>
                      <a:pt x="87107" y="276322"/>
                    </a:lnTo>
                    <a:lnTo>
                      <a:pt x="78695" y="276322"/>
                    </a:lnTo>
                    <a:cubicBezTo>
                      <a:pt x="45618" y="275436"/>
                      <a:pt x="15070" y="244066"/>
                      <a:pt x="15829" y="211811"/>
                    </a:cubicBezTo>
                    <a:cubicBezTo>
                      <a:pt x="16680" y="179687"/>
                      <a:pt x="42829" y="154012"/>
                      <a:pt x="74964" y="153751"/>
                    </a:cubicBezTo>
                    <a:lnTo>
                      <a:pt x="76482" y="153751"/>
                    </a:lnTo>
                    <a:cubicBezTo>
                      <a:pt x="81398" y="153851"/>
                      <a:pt x="86283" y="154552"/>
                      <a:pt x="91028" y="155838"/>
                    </a:cubicBezTo>
                    <a:lnTo>
                      <a:pt x="107219" y="160265"/>
                    </a:lnTo>
                    <a:lnTo>
                      <a:pt x="110698" y="143885"/>
                    </a:lnTo>
                    <a:cubicBezTo>
                      <a:pt x="118423" y="107553"/>
                      <a:pt x="150399" y="81499"/>
                      <a:pt x="187542" y="81271"/>
                    </a:cubicBezTo>
                    <a:lnTo>
                      <a:pt x="189439" y="81271"/>
                    </a:lnTo>
                    <a:cubicBezTo>
                      <a:pt x="200403" y="81500"/>
                      <a:pt x="211189" y="84089"/>
                      <a:pt x="221062" y="88861"/>
                    </a:cubicBezTo>
                    <a:lnTo>
                      <a:pt x="236494" y="96324"/>
                    </a:lnTo>
                    <a:lnTo>
                      <a:pt x="242819" y="80322"/>
                    </a:lnTo>
                    <a:cubicBezTo>
                      <a:pt x="257998" y="41110"/>
                      <a:pt x="292340" y="15748"/>
                      <a:pt x="330288" y="15748"/>
                    </a:cubicBezTo>
                    <a:lnTo>
                      <a:pt x="332691" y="15748"/>
                    </a:lnTo>
                    <a:cubicBezTo>
                      <a:pt x="380379" y="16887"/>
                      <a:pt x="420034" y="57807"/>
                      <a:pt x="424904" y="110617"/>
                    </a:cubicBezTo>
                    <a:lnTo>
                      <a:pt x="426043" y="123709"/>
                    </a:lnTo>
                    <a:lnTo>
                      <a:pt x="439134" y="124974"/>
                    </a:lnTo>
                    <a:cubicBezTo>
                      <a:pt x="471833" y="128073"/>
                      <a:pt x="496688" y="161657"/>
                      <a:pt x="495676" y="201502"/>
                    </a:cubicBezTo>
                    <a:cubicBezTo>
                      <a:pt x="494664" y="241347"/>
                      <a:pt x="466899" y="275057"/>
                      <a:pt x="433442" y="275057"/>
                    </a:cubicBezTo>
                    <a:lnTo>
                      <a:pt x="422817" y="275057"/>
                    </a:lnTo>
                    <a:lnTo>
                      <a:pt x="340597" y="275057"/>
                    </a:lnTo>
                    <a:lnTo>
                      <a:pt x="340597" y="291501"/>
                    </a:lnTo>
                    <a:lnTo>
                      <a:pt x="422817" y="291501"/>
                    </a:lnTo>
                    <a:lnTo>
                      <a:pt x="433189" y="291501"/>
                    </a:lnTo>
                    <a:cubicBezTo>
                      <a:pt x="475248" y="291501"/>
                      <a:pt x="510160" y="251846"/>
                      <a:pt x="511235" y="202450"/>
                    </a:cubicBezTo>
                    <a:cubicBezTo>
                      <a:pt x="512310" y="153055"/>
                      <a:pt x="481003" y="113400"/>
                      <a:pt x="440526" y="109542"/>
                    </a:cubicBezTo>
                    <a:close/>
                  </a:path>
                </a:pathLst>
              </a:custGeom>
              <a:grpFill/>
              <a:ln w="6271" cap="flat">
                <a:noFill/>
                <a:prstDash val="solid"/>
                <a:miter/>
              </a:ln>
            </p:spPr>
            <p:txBody>
              <a:bodyPr rtlCol="0" anchor="ctr"/>
              <a:lstStyle/>
              <a:p>
                <a:endParaRPr lang="en-US"/>
              </a:p>
            </p:txBody>
          </p:sp>
          <p:sp>
            <p:nvSpPr>
              <p:cNvPr id="15" name="Picture Placeholder 75">
                <a:extLst>
                  <a:ext uri="{FF2B5EF4-FFF2-40B4-BE49-F238E27FC236}">
                    <a16:creationId xmlns:a16="http://schemas.microsoft.com/office/drawing/2014/main" id="{9C743CC9-B654-F342-AEA2-95077A2F24B4}"/>
                  </a:ext>
                </a:extLst>
              </p:cNvPr>
              <p:cNvSpPr/>
              <p:nvPr/>
            </p:nvSpPr>
            <p:spPr>
              <a:xfrm>
                <a:off x="2019857" y="1058574"/>
                <a:ext cx="115234" cy="264052"/>
              </a:xfrm>
              <a:custGeom>
                <a:avLst/>
                <a:gdLst>
                  <a:gd name="connsiteX0" fmla="*/ 15812 w 115234"/>
                  <a:gd name="connsiteY0" fmla="*/ 264052 h 264052"/>
                  <a:gd name="connsiteX1" fmla="*/ 0 w 115234"/>
                  <a:gd name="connsiteY1" fmla="*/ 264052 h 264052"/>
                  <a:gd name="connsiteX2" fmla="*/ 0 w 115234"/>
                  <a:gd name="connsiteY2" fmla="*/ 0 h 264052"/>
                  <a:gd name="connsiteX3" fmla="*/ 115234 w 115234"/>
                  <a:gd name="connsiteY3" fmla="*/ 0 h 264052"/>
                  <a:gd name="connsiteX4" fmla="*/ 115234 w 115234"/>
                  <a:gd name="connsiteY4" fmla="*/ 89746 h 264052"/>
                  <a:gd name="connsiteX5" fmla="*/ 99423 w 115234"/>
                  <a:gd name="connsiteY5" fmla="*/ 89746 h 264052"/>
                  <a:gd name="connsiteX6" fmla="*/ 99423 w 115234"/>
                  <a:gd name="connsiteY6" fmla="*/ 15812 h 264052"/>
                  <a:gd name="connsiteX7" fmla="*/ 15812 w 115234"/>
                  <a:gd name="connsiteY7" fmla="*/ 15812 h 264052"/>
                  <a:gd name="connsiteX8" fmla="*/ 15812 w 115234"/>
                  <a:gd name="connsiteY8" fmla="*/ 264052 h 26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234" h="264052">
                    <a:moveTo>
                      <a:pt x="15812" y="264052"/>
                    </a:moveTo>
                    <a:lnTo>
                      <a:pt x="0" y="264052"/>
                    </a:lnTo>
                    <a:lnTo>
                      <a:pt x="0" y="0"/>
                    </a:lnTo>
                    <a:lnTo>
                      <a:pt x="115234" y="0"/>
                    </a:lnTo>
                    <a:lnTo>
                      <a:pt x="115234" y="89746"/>
                    </a:lnTo>
                    <a:lnTo>
                      <a:pt x="99423" y="89746"/>
                    </a:lnTo>
                    <a:lnTo>
                      <a:pt x="99423" y="15812"/>
                    </a:lnTo>
                    <a:lnTo>
                      <a:pt x="15812" y="15812"/>
                    </a:lnTo>
                    <a:lnTo>
                      <a:pt x="15812" y="264052"/>
                    </a:lnTo>
                    <a:close/>
                  </a:path>
                </a:pathLst>
              </a:custGeom>
              <a:grpFill/>
              <a:ln w="6271" cap="flat">
                <a:noFill/>
                <a:prstDash val="solid"/>
                <a:miter/>
              </a:ln>
            </p:spPr>
            <p:txBody>
              <a:bodyPr rtlCol="0" anchor="ctr"/>
              <a:lstStyle/>
              <a:p>
                <a:endParaRPr lang="en-US"/>
              </a:p>
            </p:txBody>
          </p:sp>
          <p:sp>
            <p:nvSpPr>
              <p:cNvPr id="16" name="Picture Placeholder 75">
                <a:extLst>
                  <a:ext uri="{FF2B5EF4-FFF2-40B4-BE49-F238E27FC236}">
                    <a16:creationId xmlns:a16="http://schemas.microsoft.com/office/drawing/2014/main" id="{FF357A79-D6CF-D06B-9B54-8C385B7A6CF7}"/>
                  </a:ext>
                </a:extLst>
              </p:cNvPr>
              <p:cNvSpPr/>
              <p:nvPr/>
            </p:nvSpPr>
            <p:spPr>
              <a:xfrm>
                <a:off x="2118837" y="1174631"/>
                <a:ext cx="122381" cy="147995"/>
              </a:xfrm>
              <a:custGeom>
                <a:avLst/>
                <a:gdLst>
                  <a:gd name="connsiteX0" fmla="*/ 122381 w 122381"/>
                  <a:gd name="connsiteY0" fmla="*/ 147996 h 147995"/>
                  <a:gd name="connsiteX1" fmla="*/ 106570 w 122381"/>
                  <a:gd name="connsiteY1" fmla="*/ 147996 h 147995"/>
                  <a:gd name="connsiteX2" fmla="*/ 106570 w 122381"/>
                  <a:gd name="connsiteY2" fmla="*/ 15812 h 147995"/>
                  <a:gd name="connsiteX3" fmla="*/ 15812 w 122381"/>
                  <a:gd name="connsiteY3" fmla="*/ 15812 h 147995"/>
                  <a:gd name="connsiteX4" fmla="*/ 15812 w 122381"/>
                  <a:gd name="connsiteY4" fmla="*/ 147996 h 147995"/>
                  <a:gd name="connsiteX5" fmla="*/ 0 w 122381"/>
                  <a:gd name="connsiteY5" fmla="*/ 147996 h 147995"/>
                  <a:gd name="connsiteX6" fmla="*/ 0 w 122381"/>
                  <a:gd name="connsiteY6" fmla="*/ 0 h 147995"/>
                  <a:gd name="connsiteX7" fmla="*/ 122381 w 122381"/>
                  <a:gd name="connsiteY7" fmla="*/ 0 h 147995"/>
                  <a:gd name="connsiteX8" fmla="*/ 122381 w 122381"/>
                  <a:gd name="connsiteY8" fmla="*/ 147996 h 14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81" h="147995">
                    <a:moveTo>
                      <a:pt x="122381" y="147996"/>
                    </a:moveTo>
                    <a:lnTo>
                      <a:pt x="106570" y="147996"/>
                    </a:lnTo>
                    <a:lnTo>
                      <a:pt x="106570" y="15812"/>
                    </a:lnTo>
                    <a:lnTo>
                      <a:pt x="15812" y="15812"/>
                    </a:lnTo>
                    <a:lnTo>
                      <a:pt x="15812" y="147996"/>
                    </a:lnTo>
                    <a:lnTo>
                      <a:pt x="0" y="147996"/>
                    </a:lnTo>
                    <a:lnTo>
                      <a:pt x="0" y="0"/>
                    </a:lnTo>
                    <a:lnTo>
                      <a:pt x="122381" y="0"/>
                    </a:lnTo>
                    <a:lnTo>
                      <a:pt x="122381" y="147996"/>
                    </a:lnTo>
                    <a:close/>
                  </a:path>
                </a:pathLst>
              </a:custGeom>
              <a:grpFill/>
              <a:ln w="6271" cap="flat">
                <a:noFill/>
                <a:prstDash val="solid"/>
                <a:miter/>
              </a:ln>
            </p:spPr>
            <p:txBody>
              <a:bodyPr rtlCol="0" anchor="ctr"/>
              <a:lstStyle/>
              <a:p>
                <a:endParaRPr lang="en-US"/>
              </a:p>
            </p:txBody>
          </p:sp>
          <p:sp>
            <p:nvSpPr>
              <p:cNvPr id="17" name="Picture Placeholder 75">
                <a:extLst>
                  <a:ext uri="{FF2B5EF4-FFF2-40B4-BE49-F238E27FC236}">
                    <a16:creationId xmlns:a16="http://schemas.microsoft.com/office/drawing/2014/main" id="{E8C0D2CF-95CC-2D6E-F7F3-0FCF44986EE3}"/>
                  </a:ext>
                </a:extLst>
              </p:cNvPr>
              <p:cNvSpPr/>
              <p:nvPr/>
            </p:nvSpPr>
            <p:spPr>
              <a:xfrm>
                <a:off x="2059702"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18" name="Picture Placeholder 75">
                <a:extLst>
                  <a:ext uri="{FF2B5EF4-FFF2-40B4-BE49-F238E27FC236}">
                    <a16:creationId xmlns:a16="http://schemas.microsoft.com/office/drawing/2014/main" id="{10FF7480-3A9F-0E33-6D58-897B6EB82BF7}"/>
                  </a:ext>
                </a:extLst>
              </p:cNvPr>
              <p:cNvSpPr/>
              <p:nvPr/>
            </p:nvSpPr>
            <p:spPr>
              <a:xfrm>
                <a:off x="2088100" y="1130991"/>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19" name="Picture Placeholder 75">
                <a:extLst>
                  <a:ext uri="{FF2B5EF4-FFF2-40B4-BE49-F238E27FC236}">
                    <a16:creationId xmlns:a16="http://schemas.microsoft.com/office/drawing/2014/main" id="{6D1A3E9D-DD29-3200-5C0C-59DE21572793}"/>
                  </a:ext>
                </a:extLst>
              </p:cNvPr>
              <p:cNvSpPr/>
              <p:nvPr/>
            </p:nvSpPr>
            <p:spPr>
              <a:xfrm>
                <a:off x="2059702"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0" name="Picture Placeholder 75">
                <a:extLst>
                  <a:ext uri="{FF2B5EF4-FFF2-40B4-BE49-F238E27FC236}">
                    <a16:creationId xmlns:a16="http://schemas.microsoft.com/office/drawing/2014/main" id="{2215B994-8942-915A-75BB-C08813B65B84}"/>
                  </a:ext>
                </a:extLst>
              </p:cNvPr>
              <p:cNvSpPr/>
              <p:nvPr/>
            </p:nvSpPr>
            <p:spPr>
              <a:xfrm>
                <a:off x="2088100" y="109936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1" name="Picture Placeholder 75">
                <a:extLst>
                  <a:ext uri="{FF2B5EF4-FFF2-40B4-BE49-F238E27FC236}">
                    <a16:creationId xmlns:a16="http://schemas.microsoft.com/office/drawing/2014/main" id="{63DA9B20-40D9-6215-FC46-375929084973}"/>
                  </a:ext>
                </a:extLst>
              </p:cNvPr>
              <p:cNvSpPr/>
              <p:nvPr/>
            </p:nvSpPr>
            <p:spPr>
              <a:xfrm>
                <a:off x="2059702"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2" name="Picture Placeholder 75">
                <a:extLst>
                  <a:ext uri="{FF2B5EF4-FFF2-40B4-BE49-F238E27FC236}">
                    <a16:creationId xmlns:a16="http://schemas.microsoft.com/office/drawing/2014/main" id="{5DAD5349-B1E6-7788-E3A5-B51CFC8D23D8}"/>
                  </a:ext>
                </a:extLst>
              </p:cNvPr>
              <p:cNvSpPr/>
              <p:nvPr/>
            </p:nvSpPr>
            <p:spPr>
              <a:xfrm>
                <a:off x="2088100" y="1161539"/>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3" name="Picture Placeholder 75">
                <a:extLst>
                  <a:ext uri="{FF2B5EF4-FFF2-40B4-BE49-F238E27FC236}">
                    <a16:creationId xmlns:a16="http://schemas.microsoft.com/office/drawing/2014/main" id="{D1F039B2-0E3E-7CB3-8B45-4F46E4AA4158}"/>
                  </a:ext>
                </a:extLst>
              </p:cNvPr>
              <p:cNvSpPr/>
              <p:nvPr/>
            </p:nvSpPr>
            <p:spPr>
              <a:xfrm>
                <a:off x="2059702"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4" name="Picture Placeholder 75">
                <a:extLst>
                  <a:ext uri="{FF2B5EF4-FFF2-40B4-BE49-F238E27FC236}">
                    <a16:creationId xmlns:a16="http://schemas.microsoft.com/office/drawing/2014/main" id="{D32E987C-BE51-FB87-2AFD-75D5DB674593}"/>
                  </a:ext>
                </a:extLst>
              </p:cNvPr>
              <p:cNvSpPr/>
              <p:nvPr/>
            </p:nvSpPr>
            <p:spPr>
              <a:xfrm>
                <a:off x="2088100" y="1192023"/>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5" name="Picture Placeholder 75">
                <a:extLst>
                  <a:ext uri="{FF2B5EF4-FFF2-40B4-BE49-F238E27FC236}">
                    <a16:creationId xmlns:a16="http://schemas.microsoft.com/office/drawing/2014/main" id="{DF61EE35-E090-CE86-BB04-12D10F929EAB}"/>
                  </a:ext>
                </a:extLst>
              </p:cNvPr>
              <p:cNvSpPr/>
              <p:nvPr/>
            </p:nvSpPr>
            <p:spPr>
              <a:xfrm>
                <a:off x="2059702"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6" name="Picture Placeholder 75">
                <a:extLst>
                  <a:ext uri="{FF2B5EF4-FFF2-40B4-BE49-F238E27FC236}">
                    <a16:creationId xmlns:a16="http://schemas.microsoft.com/office/drawing/2014/main" id="{F4E038F6-CBCE-E952-8BF2-F1BFEEFBDEC1}"/>
                  </a:ext>
                </a:extLst>
              </p:cNvPr>
              <p:cNvSpPr/>
              <p:nvPr/>
            </p:nvSpPr>
            <p:spPr>
              <a:xfrm>
                <a:off x="2088100" y="122250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7" name="Picture Placeholder 75">
                <a:extLst>
                  <a:ext uri="{FF2B5EF4-FFF2-40B4-BE49-F238E27FC236}">
                    <a16:creationId xmlns:a16="http://schemas.microsoft.com/office/drawing/2014/main" id="{7208CBA3-D117-2B9A-7D9E-B4733097F5E3}"/>
                  </a:ext>
                </a:extLst>
              </p:cNvPr>
              <p:cNvSpPr/>
              <p:nvPr/>
            </p:nvSpPr>
            <p:spPr>
              <a:xfrm>
                <a:off x="2059702"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8" name="Picture Placeholder 75">
                <a:extLst>
                  <a:ext uri="{FF2B5EF4-FFF2-40B4-BE49-F238E27FC236}">
                    <a16:creationId xmlns:a16="http://schemas.microsoft.com/office/drawing/2014/main" id="{286B1465-4849-41FC-A64F-867BCF7D79E7}"/>
                  </a:ext>
                </a:extLst>
              </p:cNvPr>
              <p:cNvSpPr/>
              <p:nvPr/>
            </p:nvSpPr>
            <p:spPr>
              <a:xfrm>
                <a:off x="2088100" y="1253056"/>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29" name="Picture Placeholder 75">
                <a:extLst>
                  <a:ext uri="{FF2B5EF4-FFF2-40B4-BE49-F238E27FC236}">
                    <a16:creationId xmlns:a16="http://schemas.microsoft.com/office/drawing/2014/main" id="{2F510F17-2E1E-35D8-5D9F-0C7E049270E4}"/>
                  </a:ext>
                </a:extLst>
              </p:cNvPr>
              <p:cNvSpPr/>
              <p:nvPr/>
            </p:nvSpPr>
            <p:spPr>
              <a:xfrm>
                <a:off x="2059702"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0" name="Picture Placeholder 75">
                <a:extLst>
                  <a:ext uri="{FF2B5EF4-FFF2-40B4-BE49-F238E27FC236}">
                    <a16:creationId xmlns:a16="http://schemas.microsoft.com/office/drawing/2014/main" id="{29655592-FED0-EE41-D747-3BA5ABA97AF5}"/>
                  </a:ext>
                </a:extLst>
              </p:cNvPr>
              <p:cNvSpPr/>
              <p:nvPr/>
            </p:nvSpPr>
            <p:spPr>
              <a:xfrm>
                <a:off x="2088100" y="1283540"/>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1" name="Picture Placeholder 75">
                <a:extLst>
                  <a:ext uri="{FF2B5EF4-FFF2-40B4-BE49-F238E27FC236}">
                    <a16:creationId xmlns:a16="http://schemas.microsoft.com/office/drawing/2014/main" id="{52007E03-2733-33B4-EE97-811532DBFAD4}"/>
                  </a:ext>
                </a:extLst>
              </p:cNvPr>
              <p:cNvSpPr/>
              <p:nvPr/>
            </p:nvSpPr>
            <p:spPr>
              <a:xfrm>
                <a:off x="2059702"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2" name="Picture Placeholder 75">
                <a:extLst>
                  <a:ext uri="{FF2B5EF4-FFF2-40B4-BE49-F238E27FC236}">
                    <a16:creationId xmlns:a16="http://schemas.microsoft.com/office/drawing/2014/main" id="{B626588B-F399-C349-BD0E-AB3E3F2548F0}"/>
                  </a:ext>
                </a:extLst>
              </p:cNvPr>
              <p:cNvSpPr/>
              <p:nvPr/>
            </p:nvSpPr>
            <p:spPr>
              <a:xfrm>
                <a:off x="2088100" y="1314088"/>
                <a:ext cx="7083" cy="7652"/>
              </a:xfrm>
              <a:custGeom>
                <a:avLst/>
                <a:gdLst>
                  <a:gd name="connsiteX0" fmla="*/ 0 w 7083"/>
                  <a:gd name="connsiteY0" fmla="*/ 0 h 7652"/>
                  <a:gd name="connsiteX1" fmla="*/ 7084 w 7083"/>
                  <a:gd name="connsiteY1" fmla="*/ 0 h 7652"/>
                  <a:gd name="connsiteX2" fmla="*/ 7084 w 7083"/>
                  <a:gd name="connsiteY2" fmla="*/ 7653 h 7652"/>
                  <a:gd name="connsiteX3" fmla="*/ 0 w 7083"/>
                  <a:gd name="connsiteY3" fmla="*/ 7653 h 7652"/>
                </a:gdLst>
                <a:ahLst/>
                <a:cxnLst>
                  <a:cxn ang="0">
                    <a:pos x="connsiteX0" y="connsiteY0"/>
                  </a:cxn>
                  <a:cxn ang="0">
                    <a:pos x="connsiteX1" y="connsiteY1"/>
                  </a:cxn>
                  <a:cxn ang="0">
                    <a:pos x="connsiteX2" y="connsiteY2"/>
                  </a:cxn>
                  <a:cxn ang="0">
                    <a:pos x="connsiteX3" y="connsiteY3"/>
                  </a:cxn>
                </a:cxnLst>
                <a:rect l="l" t="t" r="r" b="b"/>
                <a:pathLst>
                  <a:path w="7083" h="7652">
                    <a:moveTo>
                      <a:pt x="0" y="0"/>
                    </a:moveTo>
                    <a:lnTo>
                      <a:pt x="7084" y="0"/>
                    </a:lnTo>
                    <a:lnTo>
                      <a:pt x="7084" y="7653"/>
                    </a:lnTo>
                    <a:lnTo>
                      <a:pt x="0" y="7653"/>
                    </a:lnTo>
                    <a:close/>
                  </a:path>
                </a:pathLst>
              </a:custGeom>
              <a:grpFill/>
              <a:ln w="6271" cap="flat">
                <a:noFill/>
                <a:prstDash val="solid"/>
                <a:miter/>
              </a:ln>
            </p:spPr>
            <p:txBody>
              <a:bodyPr rtlCol="0" anchor="ctr"/>
              <a:lstStyle/>
              <a:p>
                <a:endParaRPr lang="en-US"/>
              </a:p>
            </p:txBody>
          </p:sp>
          <p:sp>
            <p:nvSpPr>
              <p:cNvPr id="33" name="Picture Placeholder 75">
                <a:extLst>
                  <a:ext uri="{FF2B5EF4-FFF2-40B4-BE49-F238E27FC236}">
                    <a16:creationId xmlns:a16="http://schemas.microsoft.com/office/drawing/2014/main" id="{E9148422-6458-2249-3202-329379A6C2F6}"/>
                  </a:ext>
                </a:extLst>
              </p:cNvPr>
              <p:cNvSpPr/>
              <p:nvPr/>
            </p:nvSpPr>
            <p:spPr>
              <a:xfrm>
                <a:off x="2151978" y="1214286"/>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endParaRPr lang="en-US"/>
              </a:p>
            </p:txBody>
          </p:sp>
          <p:sp>
            <p:nvSpPr>
              <p:cNvPr id="34" name="Picture Placeholder 75">
                <a:extLst>
                  <a:ext uri="{FF2B5EF4-FFF2-40B4-BE49-F238E27FC236}">
                    <a16:creationId xmlns:a16="http://schemas.microsoft.com/office/drawing/2014/main" id="{3C54B191-7A61-CDE8-D3C1-2DC1027E360A}"/>
                  </a:ext>
                </a:extLst>
              </p:cNvPr>
              <p:cNvSpPr/>
              <p:nvPr/>
            </p:nvSpPr>
            <p:spPr>
              <a:xfrm>
                <a:off x="2151978" y="1244771"/>
                <a:ext cx="56794" cy="15811"/>
              </a:xfrm>
              <a:custGeom>
                <a:avLst/>
                <a:gdLst>
                  <a:gd name="connsiteX0" fmla="*/ 0 w 56794"/>
                  <a:gd name="connsiteY0" fmla="*/ 0 h 15811"/>
                  <a:gd name="connsiteX1" fmla="*/ 56795 w 56794"/>
                  <a:gd name="connsiteY1" fmla="*/ 0 h 15811"/>
                  <a:gd name="connsiteX2" fmla="*/ 56795 w 56794"/>
                  <a:gd name="connsiteY2" fmla="*/ 15811 h 15811"/>
                  <a:gd name="connsiteX3" fmla="*/ 0 w 5679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1"/>
                    </a:lnTo>
                    <a:lnTo>
                      <a:pt x="0" y="15811"/>
                    </a:lnTo>
                    <a:close/>
                  </a:path>
                </a:pathLst>
              </a:custGeom>
              <a:grpFill/>
              <a:ln w="6271" cap="flat">
                <a:noFill/>
                <a:prstDash val="solid"/>
                <a:miter/>
              </a:ln>
            </p:spPr>
            <p:txBody>
              <a:bodyPr rtlCol="0" anchor="ctr"/>
              <a:lstStyle/>
              <a:p>
                <a:endParaRPr lang="en-US"/>
              </a:p>
            </p:txBody>
          </p:sp>
          <p:sp>
            <p:nvSpPr>
              <p:cNvPr id="35" name="Picture Placeholder 75">
                <a:extLst>
                  <a:ext uri="{FF2B5EF4-FFF2-40B4-BE49-F238E27FC236}">
                    <a16:creationId xmlns:a16="http://schemas.microsoft.com/office/drawing/2014/main" id="{0669824D-3953-B725-B61E-D3D6F313AD16}"/>
                  </a:ext>
                </a:extLst>
              </p:cNvPr>
              <p:cNvSpPr/>
              <p:nvPr/>
            </p:nvSpPr>
            <p:spPr>
              <a:xfrm>
                <a:off x="2151978" y="1275318"/>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endParaRPr lang="en-US"/>
              </a:p>
            </p:txBody>
          </p:sp>
          <p:sp>
            <p:nvSpPr>
              <p:cNvPr id="36" name="Picture Placeholder 75">
                <a:extLst>
                  <a:ext uri="{FF2B5EF4-FFF2-40B4-BE49-F238E27FC236}">
                    <a16:creationId xmlns:a16="http://schemas.microsoft.com/office/drawing/2014/main" id="{70E75727-158D-E9AA-8D6D-536C2E7550F4}"/>
                  </a:ext>
                </a:extLst>
              </p:cNvPr>
              <p:cNvSpPr/>
              <p:nvPr/>
            </p:nvSpPr>
            <p:spPr>
              <a:xfrm>
                <a:off x="2151978" y="1305803"/>
                <a:ext cx="56794" cy="15811"/>
              </a:xfrm>
              <a:custGeom>
                <a:avLst/>
                <a:gdLst>
                  <a:gd name="connsiteX0" fmla="*/ 0 w 56794"/>
                  <a:gd name="connsiteY0" fmla="*/ 0 h 15811"/>
                  <a:gd name="connsiteX1" fmla="*/ 56795 w 56794"/>
                  <a:gd name="connsiteY1" fmla="*/ 0 h 15811"/>
                  <a:gd name="connsiteX2" fmla="*/ 56795 w 56794"/>
                  <a:gd name="connsiteY2" fmla="*/ 15812 h 15811"/>
                  <a:gd name="connsiteX3" fmla="*/ 0 w 5679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56794" h="15811">
                    <a:moveTo>
                      <a:pt x="0" y="0"/>
                    </a:moveTo>
                    <a:lnTo>
                      <a:pt x="56795" y="0"/>
                    </a:lnTo>
                    <a:lnTo>
                      <a:pt x="56795" y="15812"/>
                    </a:lnTo>
                    <a:lnTo>
                      <a:pt x="0" y="15812"/>
                    </a:lnTo>
                    <a:close/>
                  </a:path>
                </a:pathLst>
              </a:custGeom>
              <a:grpFill/>
              <a:ln w="6271" cap="flat">
                <a:noFill/>
                <a:prstDash val="solid"/>
                <a:miter/>
              </a:ln>
            </p:spPr>
            <p:txBody>
              <a:bodyPr rtlCol="0" anchor="ctr"/>
              <a:lstStyle/>
              <a:p>
                <a:endParaRPr lang="en-US"/>
              </a:p>
            </p:txBody>
          </p:sp>
          <p:sp>
            <p:nvSpPr>
              <p:cNvPr id="37" name="Picture Placeholder 75">
                <a:extLst>
                  <a:ext uri="{FF2B5EF4-FFF2-40B4-BE49-F238E27FC236}">
                    <a16:creationId xmlns:a16="http://schemas.microsoft.com/office/drawing/2014/main" id="{D91E6AA2-26CF-BB27-8282-FAF85D0394D3}"/>
                  </a:ext>
                </a:extLst>
              </p:cNvPr>
              <p:cNvSpPr/>
              <p:nvPr/>
            </p:nvSpPr>
            <p:spPr>
              <a:xfrm>
                <a:off x="2042752" y="915828"/>
                <a:ext cx="59893" cy="120357"/>
              </a:xfrm>
              <a:custGeom>
                <a:avLst/>
                <a:gdLst>
                  <a:gd name="connsiteX0" fmla="*/ 29915 w 59893"/>
                  <a:gd name="connsiteY0" fmla="*/ 0 h 120357"/>
                  <a:gd name="connsiteX1" fmla="*/ 0 w 59893"/>
                  <a:gd name="connsiteY1" fmla="*/ 51925 h 120357"/>
                  <a:gd name="connsiteX2" fmla="*/ 22010 w 59893"/>
                  <a:gd name="connsiteY2" fmla="*/ 51925 h 120357"/>
                  <a:gd name="connsiteX3" fmla="*/ 22010 w 59893"/>
                  <a:gd name="connsiteY3" fmla="*/ 120357 h 120357"/>
                  <a:gd name="connsiteX4" fmla="*/ 37821 w 59893"/>
                  <a:gd name="connsiteY4" fmla="*/ 120357 h 120357"/>
                  <a:gd name="connsiteX5" fmla="*/ 37821 w 59893"/>
                  <a:gd name="connsiteY5" fmla="*/ 51925 h 120357"/>
                  <a:gd name="connsiteX6" fmla="*/ 59894 w 59893"/>
                  <a:gd name="connsiteY6" fmla="*/ 51925 h 120357"/>
                  <a:gd name="connsiteX7" fmla="*/ 29915 w 59893"/>
                  <a:gd name="connsiteY7" fmla="*/ 0 h 12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20357">
                    <a:moveTo>
                      <a:pt x="29915" y="0"/>
                    </a:moveTo>
                    <a:lnTo>
                      <a:pt x="0" y="51925"/>
                    </a:lnTo>
                    <a:lnTo>
                      <a:pt x="22010" y="51925"/>
                    </a:lnTo>
                    <a:lnTo>
                      <a:pt x="22010" y="120357"/>
                    </a:lnTo>
                    <a:lnTo>
                      <a:pt x="37821" y="120357"/>
                    </a:lnTo>
                    <a:lnTo>
                      <a:pt x="37821" y="51925"/>
                    </a:lnTo>
                    <a:lnTo>
                      <a:pt x="59894" y="51925"/>
                    </a:lnTo>
                    <a:lnTo>
                      <a:pt x="29915" y="0"/>
                    </a:lnTo>
                    <a:close/>
                  </a:path>
                </a:pathLst>
              </a:custGeom>
              <a:grpFill/>
              <a:ln w="6271" cap="flat">
                <a:noFill/>
                <a:prstDash val="solid"/>
                <a:miter/>
              </a:ln>
            </p:spPr>
            <p:txBody>
              <a:bodyPr rtlCol="0" anchor="ctr"/>
              <a:lstStyle/>
              <a:p>
                <a:endParaRPr lang="en-US"/>
              </a:p>
            </p:txBody>
          </p:sp>
          <p:sp>
            <p:nvSpPr>
              <p:cNvPr id="38" name="Picture Placeholder 75">
                <a:extLst>
                  <a:ext uri="{FF2B5EF4-FFF2-40B4-BE49-F238E27FC236}">
                    <a16:creationId xmlns:a16="http://schemas.microsoft.com/office/drawing/2014/main" id="{204DAB95-74E2-FBC0-601D-049EAD912FAF}"/>
                  </a:ext>
                </a:extLst>
              </p:cNvPr>
              <p:cNvSpPr/>
              <p:nvPr/>
            </p:nvSpPr>
            <p:spPr>
              <a:xfrm>
                <a:off x="2174810" y="915955"/>
                <a:ext cx="59893" cy="225345"/>
              </a:xfrm>
              <a:custGeom>
                <a:avLst/>
                <a:gdLst>
                  <a:gd name="connsiteX0" fmla="*/ 59894 w 59893"/>
                  <a:gd name="connsiteY0" fmla="*/ 51862 h 225345"/>
                  <a:gd name="connsiteX1" fmla="*/ 29979 w 59893"/>
                  <a:gd name="connsiteY1" fmla="*/ 0 h 225345"/>
                  <a:gd name="connsiteX2" fmla="*/ 0 w 59893"/>
                  <a:gd name="connsiteY2" fmla="*/ 51862 h 225345"/>
                  <a:gd name="connsiteX3" fmla="*/ 22073 w 59893"/>
                  <a:gd name="connsiteY3" fmla="*/ 51862 h 225345"/>
                  <a:gd name="connsiteX4" fmla="*/ 22073 w 59893"/>
                  <a:gd name="connsiteY4" fmla="*/ 225345 h 225345"/>
                  <a:gd name="connsiteX5" fmla="*/ 37884 w 59893"/>
                  <a:gd name="connsiteY5" fmla="*/ 225345 h 225345"/>
                  <a:gd name="connsiteX6" fmla="*/ 37884 w 59893"/>
                  <a:gd name="connsiteY6" fmla="*/ 51862 h 225345"/>
                  <a:gd name="connsiteX7" fmla="*/ 59894 w 59893"/>
                  <a:gd name="connsiteY7" fmla="*/ 51862 h 22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225345">
                    <a:moveTo>
                      <a:pt x="59894" y="51862"/>
                    </a:moveTo>
                    <a:lnTo>
                      <a:pt x="29979" y="0"/>
                    </a:lnTo>
                    <a:lnTo>
                      <a:pt x="0" y="51862"/>
                    </a:lnTo>
                    <a:lnTo>
                      <a:pt x="22073" y="51862"/>
                    </a:lnTo>
                    <a:lnTo>
                      <a:pt x="22073" y="225345"/>
                    </a:lnTo>
                    <a:lnTo>
                      <a:pt x="37884" y="225345"/>
                    </a:lnTo>
                    <a:lnTo>
                      <a:pt x="37884" y="51862"/>
                    </a:lnTo>
                    <a:lnTo>
                      <a:pt x="59894" y="51862"/>
                    </a:lnTo>
                    <a:close/>
                  </a:path>
                </a:pathLst>
              </a:custGeom>
              <a:grpFill/>
              <a:ln w="6271" cap="flat">
                <a:noFill/>
                <a:prstDash val="solid"/>
                <a:miter/>
              </a:ln>
            </p:spPr>
            <p:txBody>
              <a:bodyPr rtlCol="0" anchor="ctr"/>
              <a:lstStyle/>
              <a:p>
                <a:endParaRPr lang="en-US"/>
              </a:p>
            </p:txBody>
          </p:sp>
          <p:sp>
            <p:nvSpPr>
              <p:cNvPr id="39" name="Picture Placeholder 75">
                <a:extLst>
                  <a:ext uri="{FF2B5EF4-FFF2-40B4-BE49-F238E27FC236}">
                    <a16:creationId xmlns:a16="http://schemas.microsoft.com/office/drawing/2014/main" id="{50F2CE88-F3A3-779D-DB64-54B4190B4A43}"/>
                  </a:ext>
                </a:extLst>
              </p:cNvPr>
              <p:cNvSpPr/>
              <p:nvPr/>
            </p:nvSpPr>
            <p:spPr>
              <a:xfrm>
                <a:off x="2109540" y="868836"/>
                <a:ext cx="59893" cy="167348"/>
              </a:xfrm>
              <a:custGeom>
                <a:avLst/>
                <a:gdLst>
                  <a:gd name="connsiteX0" fmla="*/ 29789 w 59893"/>
                  <a:gd name="connsiteY0" fmla="*/ 0 h 167348"/>
                  <a:gd name="connsiteX1" fmla="*/ 0 w 59893"/>
                  <a:gd name="connsiteY1" fmla="*/ 51988 h 167348"/>
                  <a:gd name="connsiteX2" fmla="*/ 22073 w 59893"/>
                  <a:gd name="connsiteY2" fmla="*/ 51925 h 167348"/>
                  <a:gd name="connsiteX3" fmla="*/ 22452 w 59893"/>
                  <a:gd name="connsiteY3" fmla="*/ 167349 h 167348"/>
                  <a:gd name="connsiteX4" fmla="*/ 38264 w 59893"/>
                  <a:gd name="connsiteY4" fmla="*/ 167286 h 167348"/>
                  <a:gd name="connsiteX5" fmla="*/ 37884 w 59893"/>
                  <a:gd name="connsiteY5" fmla="*/ 51862 h 167348"/>
                  <a:gd name="connsiteX6" fmla="*/ 59894 w 59893"/>
                  <a:gd name="connsiteY6" fmla="*/ 51798 h 167348"/>
                  <a:gd name="connsiteX7" fmla="*/ 29789 w 59893"/>
                  <a:gd name="connsiteY7" fmla="*/ 0 h 1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93" h="167348">
                    <a:moveTo>
                      <a:pt x="29789" y="0"/>
                    </a:moveTo>
                    <a:lnTo>
                      <a:pt x="0" y="51988"/>
                    </a:lnTo>
                    <a:lnTo>
                      <a:pt x="22073" y="51925"/>
                    </a:lnTo>
                    <a:lnTo>
                      <a:pt x="22452" y="167349"/>
                    </a:lnTo>
                    <a:lnTo>
                      <a:pt x="38264" y="167286"/>
                    </a:lnTo>
                    <a:lnTo>
                      <a:pt x="37884" y="51862"/>
                    </a:lnTo>
                    <a:lnTo>
                      <a:pt x="59894" y="51798"/>
                    </a:lnTo>
                    <a:lnTo>
                      <a:pt x="29789" y="0"/>
                    </a:lnTo>
                    <a:close/>
                  </a:path>
                </a:pathLst>
              </a:custGeom>
              <a:grpFill/>
              <a:ln w="6271" cap="flat">
                <a:noFill/>
                <a:prstDash val="solid"/>
                <a:miter/>
              </a:ln>
            </p:spPr>
            <p:txBody>
              <a:bodyPr rtlCol="0" anchor="ctr"/>
              <a:lstStyle/>
              <a:p>
                <a:endParaRPr lang="en-US"/>
              </a:p>
            </p:txBody>
          </p:sp>
        </p:grpSp>
      </p:grpSp>
      <p:sp>
        <p:nvSpPr>
          <p:cNvPr id="120" name="Rectangle 119">
            <a:extLst>
              <a:ext uri="{FF2B5EF4-FFF2-40B4-BE49-F238E27FC236}">
                <a16:creationId xmlns:a16="http://schemas.microsoft.com/office/drawing/2014/main" id="{CF63CDF0-7126-452C-AA4E-E7BBD79632A4}"/>
              </a:ext>
            </a:extLst>
          </p:cNvPr>
          <p:cNvSpPr/>
          <p:nvPr/>
        </p:nvSpPr>
        <p:spPr>
          <a:xfrm>
            <a:off x="1287882" y="5294756"/>
            <a:ext cx="9593936" cy="469259"/>
          </a:xfrm>
          <a:prstGeom prst="rect">
            <a:avLst/>
          </a:prstGeom>
          <a:solidFill>
            <a:srgbClr val="78BE20"/>
          </a:solidFill>
          <a:ln w="9525" cap="flat" cmpd="sng" algn="ctr">
            <a:noFill/>
            <a:prstDash val="solid"/>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ea typeface="Avenir Book" charset="0"/>
                <a:cs typeface="Arial" panose="020B0604020202020204" pitchFamily="34" charset="0"/>
              </a:rPr>
              <a:t>Tech For Good </a:t>
            </a:r>
          </a:p>
        </p:txBody>
      </p:sp>
      <p:sp>
        <p:nvSpPr>
          <p:cNvPr id="2" name="Title 1"/>
          <p:cNvSpPr>
            <a:spLocks noGrp="1"/>
          </p:cNvSpPr>
          <p:nvPr>
            <p:ph type="title"/>
          </p:nvPr>
        </p:nvSpPr>
        <p:spPr/>
        <p:txBody>
          <a:bodyPr/>
          <a:lstStyle/>
          <a:p>
            <a:r>
              <a:rPr lang="en-US"/>
              <a:t>Sustainability Maturity Model</a:t>
            </a:r>
          </a:p>
        </p:txBody>
      </p:sp>
    </p:spTree>
    <p:extLst>
      <p:ext uri="{BB962C8B-B14F-4D97-AF65-F5344CB8AC3E}">
        <p14:creationId xmlns:p14="http://schemas.microsoft.com/office/powerpoint/2010/main" val="456456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a:lstStyle/>
          <a:p>
            <a:r>
              <a:rPr lang="en-US"/>
              <a:t>VMware Greenscore</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lstStyle/>
          <a:p>
            <a:r>
              <a:rPr lang="en-US"/>
              <a:t>Measure the Effects of Sustainability Actions</a:t>
            </a:r>
          </a:p>
        </p:txBody>
      </p:sp>
      <p:pic>
        <p:nvPicPr>
          <p:cNvPr id="8" name="Content Placeholder 7">
            <a:extLst>
              <a:ext uri="{FF2B5EF4-FFF2-40B4-BE49-F238E27FC236}">
                <a16:creationId xmlns:a16="http://schemas.microsoft.com/office/drawing/2014/main" id="{B45825A1-5576-5F6C-EF4A-CDAFAF117FBD}"/>
              </a:ext>
            </a:extLst>
          </p:cNvPr>
          <p:cNvPicPr>
            <a:picLocks noGrp="1" noChangeAspect="1"/>
          </p:cNvPicPr>
          <p:nvPr>
            <p:ph sz="quarter" idx="19"/>
          </p:nvPr>
        </p:nvPicPr>
        <p:blipFill>
          <a:blip r:embed="rId3"/>
          <a:stretch>
            <a:fillRect/>
          </a:stretch>
        </p:blipFill>
        <p:spPr>
          <a:xfrm>
            <a:off x="880755" y="1600200"/>
            <a:ext cx="7684116" cy="4572000"/>
          </a:xfrm>
          <a:prstGeom prst="rect">
            <a:avLst/>
          </a:prstGeom>
          <a:noFill/>
          <a:effectLst>
            <a:outerShdw blurRad="50800" dist="38100" dir="2700000" algn="tl" rotWithShape="0">
              <a:prstClr val="black">
                <a:alpha val="40000"/>
              </a:prstClr>
            </a:outerShdw>
          </a:effectLst>
        </p:spPr>
      </p:pic>
      <p:sp>
        <p:nvSpPr>
          <p:cNvPr id="17" name="Text Placeholder 4">
            <a:extLst>
              <a:ext uri="{FF2B5EF4-FFF2-40B4-BE49-F238E27FC236}">
                <a16:creationId xmlns:a16="http://schemas.microsoft.com/office/drawing/2014/main" id="{AF6C8E87-9AE3-EC66-EAA8-C297E0F047D8}"/>
              </a:ext>
            </a:extLst>
          </p:cNvPr>
          <p:cNvSpPr>
            <a:spLocks noGrp="1"/>
          </p:cNvSpPr>
          <p:nvPr>
            <p:ph type="body" sz="quarter" idx="20"/>
          </p:nvPr>
        </p:nvSpPr>
        <p:spPr>
          <a:xfrm>
            <a:off x="9294813" y="1644788"/>
            <a:ext cx="2894012" cy="4527411"/>
          </a:xfrm>
        </p:spPr>
        <p:txBody>
          <a:bodyPr/>
          <a:lstStyle/>
          <a:p>
            <a:r>
              <a:rPr lang="en-US">
                <a:solidFill>
                  <a:srgbClr val="92D050"/>
                </a:solidFill>
              </a:rPr>
              <a:t>Clean Demand</a:t>
            </a:r>
          </a:p>
          <a:p>
            <a:pPr lvl="1"/>
            <a:r>
              <a:rPr lang="en-US"/>
              <a:t>Workload Efficiency</a:t>
            </a:r>
          </a:p>
          <a:p>
            <a:r>
              <a:rPr lang="en-US">
                <a:solidFill>
                  <a:srgbClr val="92D050"/>
                </a:solidFill>
              </a:rPr>
              <a:t>Lean</a:t>
            </a:r>
            <a:r>
              <a:rPr lang="en-US">
                <a:solidFill>
                  <a:schemeClr val="accent4">
                    <a:lumMod val="75000"/>
                  </a:schemeClr>
                </a:solidFill>
              </a:rPr>
              <a:t> </a:t>
            </a:r>
            <a:r>
              <a:rPr lang="en-US">
                <a:solidFill>
                  <a:srgbClr val="92D050"/>
                </a:solidFill>
              </a:rPr>
              <a:t>Operations</a:t>
            </a:r>
          </a:p>
          <a:p>
            <a:pPr lvl="1"/>
            <a:r>
              <a:rPr lang="en-US"/>
              <a:t>Resource Utilization </a:t>
            </a:r>
          </a:p>
          <a:p>
            <a:pPr lvl="1"/>
            <a:r>
              <a:rPr lang="en-US"/>
              <a:t>Virtualization </a:t>
            </a:r>
          </a:p>
          <a:p>
            <a:r>
              <a:rPr lang="en-US">
                <a:solidFill>
                  <a:srgbClr val="92D050"/>
                </a:solidFill>
              </a:rPr>
              <a:t>Green</a:t>
            </a:r>
            <a:r>
              <a:rPr lang="en-US">
                <a:solidFill>
                  <a:schemeClr val="accent4">
                    <a:lumMod val="75000"/>
                  </a:schemeClr>
                </a:solidFill>
              </a:rPr>
              <a:t> </a:t>
            </a:r>
            <a:r>
              <a:rPr lang="en-US">
                <a:solidFill>
                  <a:srgbClr val="92D050"/>
                </a:solidFill>
              </a:rPr>
              <a:t>Supply</a:t>
            </a:r>
          </a:p>
          <a:p>
            <a:pPr lvl="1"/>
            <a:r>
              <a:rPr lang="en-US"/>
              <a:t>Power Source </a:t>
            </a:r>
          </a:p>
          <a:p>
            <a:pPr lvl="1"/>
            <a:r>
              <a:rPr lang="en-US"/>
              <a:t>Hardware Efficiency</a:t>
            </a:r>
          </a:p>
        </p:txBody>
      </p:sp>
      <p:pic>
        <p:nvPicPr>
          <p:cNvPr id="2" name="Picture 1">
            <a:extLst>
              <a:ext uri="{FF2B5EF4-FFF2-40B4-BE49-F238E27FC236}">
                <a16:creationId xmlns:a16="http://schemas.microsoft.com/office/drawing/2014/main" id="{720446D2-7F0B-DFE0-44DC-713956E38EB4}"/>
              </a:ext>
            </a:extLst>
          </p:cNvPr>
          <p:cNvPicPr>
            <a:picLocks noChangeAspect="1"/>
          </p:cNvPicPr>
          <p:nvPr/>
        </p:nvPicPr>
        <p:blipFill>
          <a:blip r:embed="rId4"/>
          <a:stretch>
            <a:fillRect/>
          </a:stretch>
        </p:blipFill>
        <p:spPr>
          <a:xfrm>
            <a:off x="2608821" y="4670415"/>
            <a:ext cx="4825127" cy="1174769"/>
          </a:xfrm>
          <a:prstGeom prst="rect">
            <a:avLst/>
          </a:prstGeom>
          <a:ln w="31750">
            <a:solidFill>
              <a:srgbClr val="214D19"/>
            </a:solidFill>
          </a:ln>
          <a:effectLst>
            <a:outerShdw blurRad="50800" dist="38100" dir="2700000" algn="tl" rotWithShape="0">
              <a:prstClr val="black">
                <a:alpha val="40000"/>
              </a:prstClr>
            </a:outerShdw>
          </a:effectLst>
        </p:spPr>
      </p:pic>
      <p:cxnSp>
        <p:nvCxnSpPr>
          <p:cNvPr id="4" name="Curved Connector 3">
            <a:extLst>
              <a:ext uri="{FF2B5EF4-FFF2-40B4-BE49-F238E27FC236}">
                <a16:creationId xmlns:a16="http://schemas.microsoft.com/office/drawing/2014/main" id="{B3BEB479-D490-02C8-5C6C-11E5F5C21E68}"/>
              </a:ext>
            </a:extLst>
          </p:cNvPr>
          <p:cNvCxnSpPr>
            <a:cxnSpLocks/>
            <a:endCxn id="2" idx="1"/>
          </p:cNvCxnSpPr>
          <p:nvPr/>
        </p:nvCxnSpPr>
        <p:spPr bwMode="gray">
          <a:xfrm rot="16200000" flipH="1">
            <a:off x="1992945" y="4641924"/>
            <a:ext cx="650250" cy="581502"/>
          </a:xfrm>
          <a:prstGeom prst="curvedConnector2">
            <a:avLst/>
          </a:prstGeom>
          <a:ln w="25400">
            <a:solidFill>
              <a:srgbClr val="214D19"/>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87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F3C8186-4138-6C95-DBB2-19CACEFC168F}"/>
              </a:ext>
            </a:extLst>
          </p:cNvPr>
          <p:cNvPicPr>
            <a:picLocks noGrp="1" noChangeAspect="1"/>
          </p:cNvPicPr>
          <p:nvPr>
            <p:ph sz="quarter" idx="19"/>
          </p:nvPr>
        </p:nvPicPr>
        <p:blipFill>
          <a:blip r:embed="rId2"/>
          <a:stretch>
            <a:fillRect/>
          </a:stretch>
        </p:blipFill>
        <p:spPr>
          <a:xfrm>
            <a:off x="608013" y="1822470"/>
            <a:ext cx="8229600" cy="4127460"/>
          </a:xfrm>
          <a:prstGeom prst="rect">
            <a:avLst/>
          </a:prstGeom>
          <a:noFill/>
          <a:effectLst>
            <a:outerShdw blurRad="50800" dist="38100" dir="2700000" algn="tl" rotWithShape="0">
              <a:prstClr val="black">
                <a:alpha val="40000"/>
              </a:prstClr>
            </a:outerShdw>
          </a:effectLst>
        </p:spPr>
      </p:pic>
      <p:sp>
        <p:nvSpPr>
          <p:cNvPr id="39" name="Title 1">
            <a:extLst>
              <a:ext uri="{FF2B5EF4-FFF2-40B4-BE49-F238E27FC236}">
                <a16:creationId xmlns:a16="http://schemas.microsoft.com/office/drawing/2014/main" id="{AEFD8362-3C8E-A06B-354D-4786C9C7116C}"/>
              </a:ext>
            </a:extLst>
          </p:cNvPr>
          <p:cNvSpPr>
            <a:spLocks noGrp="1"/>
          </p:cNvSpPr>
          <p:nvPr>
            <p:ph type="title"/>
          </p:nvPr>
        </p:nvSpPr>
        <p:spPr/>
        <p:txBody>
          <a:bodyPr/>
          <a:lstStyle/>
          <a:p>
            <a:r>
              <a:rPr lang="en-US"/>
              <a:t>VMware Greenscore</a:t>
            </a:r>
          </a:p>
        </p:txBody>
      </p:sp>
      <p:sp>
        <p:nvSpPr>
          <p:cNvPr id="40" name="Subtitle 2">
            <a:extLst>
              <a:ext uri="{FF2B5EF4-FFF2-40B4-BE49-F238E27FC236}">
                <a16:creationId xmlns:a16="http://schemas.microsoft.com/office/drawing/2014/main" id="{96CBED60-8ABB-72A0-B1B1-49A7044C24AC}"/>
              </a:ext>
            </a:extLst>
          </p:cNvPr>
          <p:cNvSpPr>
            <a:spLocks noGrp="1"/>
          </p:cNvSpPr>
          <p:nvPr>
            <p:ph type="subTitle" idx="10"/>
          </p:nvPr>
        </p:nvSpPr>
        <p:spPr/>
        <p:txBody>
          <a:bodyPr/>
          <a:lstStyle/>
          <a:p>
            <a:r>
              <a:rPr lang="en-US"/>
              <a:t>Organization Drivers</a:t>
            </a:r>
          </a:p>
        </p:txBody>
      </p:sp>
      <p:sp>
        <p:nvSpPr>
          <p:cNvPr id="41" name="Text Placeholder 4">
            <a:extLst>
              <a:ext uri="{FF2B5EF4-FFF2-40B4-BE49-F238E27FC236}">
                <a16:creationId xmlns:a16="http://schemas.microsoft.com/office/drawing/2014/main" id="{3D7E4837-C9B5-A579-5221-D4EA22B71B4E}"/>
              </a:ext>
            </a:extLst>
          </p:cNvPr>
          <p:cNvSpPr>
            <a:spLocks noGrp="1"/>
          </p:cNvSpPr>
          <p:nvPr>
            <p:ph type="body" sz="quarter" idx="20"/>
          </p:nvPr>
        </p:nvSpPr>
        <p:spPr/>
        <p:txBody>
          <a:bodyPr/>
          <a:lstStyle/>
          <a:p>
            <a:r>
              <a:rPr lang="en-US"/>
              <a:t>Multiple parameters for effective measurement of the VMware </a:t>
            </a:r>
            <a:r>
              <a:rPr lang="en-US">
                <a:solidFill>
                  <a:srgbClr val="92D050"/>
                </a:solidFill>
              </a:rPr>
              <a:t>Greenscore</a:t>
            </a:r>
            <a:r>
              <a:rPr lang="en-US"/>
              <a:t>.</a:t>
            </a:r>
          </a:p>
        </p:txBody>
      </p:sp>
      <p:pic>
        <p:nvPicPr>
          <p:cNvPr id="7" name="Picture 6">
            <a:extLst>
              <a:ext uri="{FF2B5EF4-FFF2-40B4-BE49-F238E27FC236}">
                <a16:creationId xmlns:a16="http://schemas.microsoft.com/office/drawing/2014/main" id="{26B9C468-AC62-6C8C-7406-F05D3AF033F5}"/>
              </a:ext>
            </a:extLst>
          </p:cNvPr>
          <p:cNvPicPr>
            <a:picLocks noChangeAspect="1"/>
          </p:cNvPicPr>
          <p:nvPr/>
        </p:nvPicPr>
        <p:blipFill>
          <a:blip r:embed="rId3"/>
          <a:stretch>
            <a:fillRect/>
          </a:stretch>
        </p:blipFill>
        <p:spPr>
          <a:xfrm>
            <a:off x="3121572" y="1644788"/>
            <a:ext cx="3349044" cy="4527411"/>
          </a:xfrm>
          <a:prstGeom prst="rect">
            <a:avLst/>
          </a:prstGeom>
          <a:ln w="28575">
            <a:solidFill>
              <a:srgbClr val="214D19"/>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644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C370CC-00E6-F343-616C-FA9BAF9AA912}"/>
              </a:ext>
            </a:extLst>
          </p:cNvPr>
          <p:cNvPicPr>
            <a:picLocks noGrp="1" noChangeAspect="1"/>
          </p:cNvPicPr>
          <p:nvPr>
            <p:ph sz="quarter" idx="19"/>
          </p:nvPr>
        </p:nvPicPr>
        <p:blipFill>
          <a:blip r:embed="rId3"/>
          <a:stretch>
            <a:fillRect/>
          </a:stretch>
        </p:blipFill>
        <p:spPr>
          <a:xfrm>
            <a:off x="608013" y="1671353"/>
            <a:ext cx="8229600" cy="4429694"/>
          </a:xfrm>
          <a:prstGeom prst="rect">
            <a:avLst/>
          </a:prstGeom>
          <a:effectLst>
            <a:outerShdw blurRad="50800" dist="38100" dir="2700000" algn="tl" rotWithShape="0">
              <a:prstClr val="black">
                <a:alpha val="40000"/>
              </a:prstClr>
            </a:outerShdw>
          </a:effectLst>
        </p:spPr>
      </p:pic>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p:txBody>
          <a:bodyPr/>
          <a:lstStyle/>
          <a:p>
            <a:r>
              <a:rPr lang="en-US"/>
              <a:t>Clean Demand through Workload Efficiency</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p:txBody>
          <a:bodyPr/>
          <a:lstStyle/>
          <a:p>
            <a:r>
              <a:rPr lang="en-US"/>
              <a:t>Find and remove the waste</a:t>
            </a:r>
          </a:p>
        </p:txBody>
      </p:sp>
      <p:sp>
        <p:nvSpPr>
          <p:cNvPr id="2" name="Text Placeholder 1">
            <a:extLst>
              <a:ext uri="{FF2B5EF4-FFF2-40B4-BE49-F238E27FC236}">
                <a16:creationId xmlns:a16="http://schemas.microsoft.com/office/drawing/2014/main" id="{7B1BF998-562C-37C0-73A1-902D1EB92230}"/>
              </a:ext>
            </a:extLst>
          </p:cNvPr>
          <p:cNvSpPr>
            <a:spLocks noGrp="1"/>
          </p:cNvSpPr>
          <p:nvPr>
            <p:ph type="body" sz="quarter" idx="20"/>
          </p:nvPr>
        </p:nvSpPr>
        <p:spPr/>
        <p:txBody>
          <a:bodyPr/>
          <a:lstStyle/>
          <a:p>
            <a:r>
              <a:rPr lang="en-US"/>
              <a:t>Find and </a:t>
            </a:r>
            <a:r>
              <a:rPr lang="en-US">
                <a:solidFill>
                  <a:srgbClr val="92D050"/>
                </a:solidFill>
              </a:rPr>
              <a:t>remove</a:t>
            </a:r>
            <a:r>
              <a:rPr lang="en-US"/>
              <a:t> </a:t>
            </a:r>
            <a:r>
              <a:rPr lang="en-US">
                <a:solidFill>
                  <a:srgbClr val="92D050"/>
                </a:solidFill>
              </a:rPr>
              <a:t>unused</a:t>
            </a:r>
            <a:r>
              <a:rPr lang="en-US"/>
              <a:t> </a:t>
            </a:r>
            <a:r>
              <a:rPr lang="en-US">
                <a:solidFill>
                  <a:srgbClr val="92D050"/>
                </a:solidFill>
              </a:rPr>
              <a:t>resources</a:t>
            </a:r>
          </a:p>
          <a:p>
            <a:pPr marL="285750" indent="-285750"/>
            <a:r>
              <a:rPr lang="en-US" sz="1600"/>
              <a:t>Powered off and idle VMs</a:t>
            </a:r>
          </a:p>
          <a:p>
            <a:pPr marL="285750" indent="-285750"/>
            <a:r>
              <a:rPr lang="en-US" sz="1600"/>
              <a:t>Snapshots</a:t>
            </a:r>
          </a:p>
          <a:p>
            <a:pPr marL="285750" indent="-285750"/>
            <a:r>
              <a:rPr lang="en-US" sz="1600"/>
              <a:t>Orphaned disks</a:t>
            </a:r>
          </a:p>
          <a:p>
            <a:pPr>
              <a:buNone/>
            </a:pPr>
            <a:r>
              <a:rPr lang="en-US"/>
              <a:t>Align the </a:t>
            </a:r>
            <a:r>
              <a:rPr lang="en-US">
                <a:solidFill>
                  <a:srgbClr val="92D050"/>
                </a:solidFill>
              </a:rPr>
              <a:t>size</a:t>
            </a:r>
            <a:r>
              <a:rPr lang="en-US"/>
              <a:t> of </a:t>
            </a:r>
            <a:r>
              <a:rPr lang="en-US">
                <a:solidFill>
                  <a:srgbClr val="92D050"/>
                </a:solidFill>
              </a:rPr>
              <a:t>Virtual</a:t>
            </a:r>
            <a:r>
              <a:rPr lang="en-US"/>
              <a:t> </a:t>
            </a:r>
            <a:r>
              <a:rPr lang="en-US">
                <a:solidFill>
                  <a:srgbClr val="92D050"/>
                </a:solidFill>
              </a:rPr>
              <a:t>Machines</a:t>
            </a:r>
            <a:r>
              <a:rPr lang="en-US"/>
              <a:t> with their true demand.</a:t>
            </a:r>
          </a:p>
          <a:p>
            <a:pPr marL="285750" indent="-285750"/>
            <a:endParaRPr lang="en-US"/>
          </a:p>
          <a:p>
            <a:endParaRPr lang="en-US"/>
          </a:p>
        </p:txBody>
      </p:sp>
      <p:pic>
        <p:nvPicPr>
          <p:cNvPr id="6" name="Picture 5">
            <a:extLst>
              <a:ext uri="{FF2B5EF4-FFF2-40B4-BE49-F238E27FC236}">
                <a16:creationId xmlns:a16="http://schemas.microsoft.com/office/drawing/2014/main" id="{419F67D4-8C1E-4C33-4C56-C8C16CFBA127}"/>
              </a:ext>
            </a:extLst>
          </p:cNvPr>
          <p:cNvPicPr>
            <a:picLocks noChangeAspect="1"/>
          </p:cNvPicPr>
          <p:nvPr/>
        </p:nvPicPr>
        <p:blipFill>
          <a:blip r:embed="rId4"/>
          <a:stretch>
            <a:fillRect/>
          </a:stretch>
        </p:blipFill>
        <p:spPr>
          <a:xfrm>
            <a:off x="608013" y="1671352"/>
            <a:ext cx="8392146" cy="4193419"/>
          </a:xfrm>
          <a:prstGeom prst="rect">
            <a:avLst/>
          </a:prstGeom>
        </p:spPr>
      </p:pic>
    </p:spTree>
    <p:extLst>
      <p:ext uri="{BB962C8B-B14F-4D97-AF65-F5344CB8AC3E}">
        <p14:creationId xmlns:p14="http://schemas.microsoft.com/office/powerpoint/2010/main" val="2995235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a:t>Automation Central</a:t>
            </a:r>
          </a:p>
        </p:txBody>
      </p:sp>
      <p:sp>
        <p:nvSpPr>
          <p:cNvPr id="29" name="Subtitle 2">
            <a:extLst>
              <a:ext uri="{FF2B5EF4-FFF2-40B4-BE49-F238E27FC236}">
                <a16:creationId xmlns:a16="http://schemas.microsoft.com/office/drawing/2014/main" id="{9BA6AD90-A78C-BCBD-4880-996446475603}"/>
              </a:ext>
            </a:extLst>
          </p:cNvPr>
          <p:cNvSpPr>
            <a:spLocks noGrp="1"/>
          </p:cNvSpPr>
          <p:nvPr>
            <p:ph type="subTitle" idx="10"/>
          </p:nvPr>
        </p:nvSpPr>
        <p:spPr>
          <a:xfrm>
            <a:off x="592866" y="811830"/>
            <a:ext cx="10962687" cy="247743"/>
          </a:xfrm>
        </p:spPr>
        <p:txBody>
          <a:bodyPr/>
          <a:lstStyle/>
          <a:p>
            <a:r>
              <a:rPr lang="en-US"/>
              <a:t>Self-Driving Optimization</a:t>
            </a:r>
            <a:endParaRPr lang="en-GB">
              <a:effectLst/>
            </a:endParaRPr>
          </a:p>
          <a:p>
            <a:endParaRPr lang="en-US"/>
          </a:p>
        </p:txBody>
      </p:sp>
      <p:pic>
        <p:nvPicPr>
          <p:cNvPr id="8" name="Picture 7">
            <a:extLst>
              <a:ext uri="{FF2B5EF4-FFF2-40B4-BE49-F238E27FC236}">
                <a16:creationId xmlns:a16="http://schemas.microsoft.com/office/drawing/2014/main" id="{BA5BDC52-33F1-55C2-00E0-99877B506C10}"/>
              </a:ext>
            </a:extLst>
          </p:cNvPr>
          <p:cNvPicPr>
            <a:picLocks noChangeAspect="1"/>
          </p:cNvPicPr>
          <p:nvPr/>
        </p:nvPicPr>
        <p:blipFill>
          <a:blip r:embed="rId2"/>
          <a:stretch>
            <a:fillRect/>
          </a:stretch>
        </p:blipFill>
        <p:spPr>
          <a:xfrm>
            <a:off x="608013" y="1695069"/>
            <a:ext cx="8229600" cy="4382262"/>
          </a:xfrm>
          <a:prstGeom prst="rect">
            <a:avLst/>
          </a:prstGeom>
          <a:noFill/>
          <a:effectLst>
            <a:outerShdw blurRad="50800" dist="38100" dir="2700000" algn="tl" rotWithShape="0">
              <a:prstClr val="black">
                <a:alpha val="40000"/>
              </a:prstClr>
            </a:outerShdw>
          </a:effectLst>
        </p:spPr>
      </p:pic>
      <p:sp>
        <p:nvSpPr>
          <p:cNvPr id="31" name="Text Placeholder 4">
            <a:extLst>
              <a:ext uri="{FF2B5EF4-FFF2-40B4-BE49-F238E27FC236}">
                <a16:creationId xmlns:a16="http://schemas.microsoft.com/office/drawing/2014/main" id="{829B9CF2-ECC2-F1D4-0A36-D1D6FFF44BB6}"/>
              </a:ext>
            </a:extLst>
          </p:cNvPr>
          <p:cNvSpPr>
            <a:spLocks noGrp="1"/>
          </p:cNvSpPr>
          <p:nvPr>
            <p:ph type="body" sz="quarter" idx="20"/>
          </p:nvPr>
        </p:nvSpPr>
        <p:spPr>
          <a:xfrm>
            <a:off x="9294813" y="1644788"/>
            <a:ext cx="2894012" cy="4527411"/>
          </a:xfrm>
        </p:spPr>
        <p:txBody>
          <a:bodyPr/>
          <a:lstStyle/>
          <a:p>
            <a:r>
              <a:rPr lang="en-US"/>
              <a:t>Recurring </a:t>
            </a:r>
            <a:r>
              <a:rPr lang="en-US">
                <a:solidFill>
                  <a:srgbClr val="92D050"/>
                </a:solidFill>
              </a:rPr>
              <a:t>performance</a:t>
            </a:r>
            <a:r>
              <a:rPr lang="en-US"/>
              <a:t> and </a:t>
            </a:r>
            <a:r>
              <a:rPr lang="en-US">
                <a:solidFill>
                  <a:srgbClr val="92D050"/>
                </a:solidFill>
              </a:rPr>
              <a:t>capacity</a:t>
            </a:r>
            <a:r>
              <a:rPr lang="en-US"/>
              <a:t> </a:t>
            </a:r>
            <a:r>
              <a:rPr lang="en-US">
                <a:solidFill>
                  <a:srgbClr val="92D050"/>
                </a:solidFill>
              </a:rPr>
              <a:t>optimization</a:t>
            </a:r>
            <a:r>
              <a:rPr lang="en-US"/>
              <a:t> process.</a:t>
            </a:r>
          </a:p>
          <a:p>
            <a:r>
              <a:rPr lang="en-US">
                <a:solidFill>
                  <a:srgbClr val="92D050"/>
                </a:solidFill>
              </a:rPr>
              <a:t>Control</a:t>
            </a:r>
            <a:r>
              <a:rPr lang="en-US"/>
              <a:t> the behavior of your </a:t>
            </a:r>
            <a:r>
              <a:rPr lang="en-US">
                <a:solidFill>
                  <a:srgbClr val="92D050"/>
                </a:solidFill>
              </a:rPr>
              <a:t>environment</a:t>
            </a:r>
            <a:r>
              <a:rPr lang="en-US"/>
              <a:t>.</a:t>
            </a:r>
          </a:p>
          <a:p>
            <a:endParaRPr lang="en-US"/>
          </a:p>
        </p:txBody>
      </p:sp>
    </p:spTree>
    <p:extLst>
      <p:ext uri="{BB962C8B-B14F-4D97-AF65-F5344CB8AC3E}">
        <p14:creationId xmlns:p14="http://schemas.microsoft.com/office/powerpoint/2010/main" val="319807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a:t>Lean Operations</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normAutofit/>
          </a:bodyPr>
          <a:lstStyle/>
          <a:p>
            <a:pPr>
              <a:lnSpc>
                <a:spcPct val="90000"/>
              </a:lnSpc>
              <a:spcAft>
                <a:spcPts val="600"/>
              </a:spcAft>
            </a:pPr>
            <a:r>
              <a:rPr lang="en-US" sz="1700"/>
              <a:t>Increasing Resource Utilization</a:t>
            </a:r>
          </a:p>
        </p:txBody>
      </p:sp>
      <p:sp>
        <p:nvSpPr>
          <p:cNvPr id="22" name="Text Placeholder 4">
            <a:extLst>
              <a:ext uri="{FF2B5EF4-FFF2-40B4-BE49-F238E27FC236}">
                <a16:creationId xmlns:a16="http://schemas.microsoft.com/office/drawing/2014/main" id="{46A21B40-B1D4-1C9F-8C95-52F7EC868F3C}"/>
              </a:ext>
            </a:extLst>
          </p:cNvPr>
          <p:cNvSpPr>
            <a:spLocks noGrp="1"/>
          </p:cNvSpPr>
          <p:nvPr>
            <p:ph type="body" sz="quarter" idx="20"/>
          </p:nvPr>
        </p:nvSpPr>
        <p:spPr>
          <a:xfrm>
            <a:off x="9294813" y="1644788"/>
            <a:ext cx="2894012" cy="4527411"/>
          </a:xfrm>
        </p:spPr>
        <p:txBody>
          <a:bodyPr/>
          <a:lstStyle/>
          <a:p>
            <a:r>
              <a:rPr lang="en-US"/>
              <a:t>Identify </a:t>
            </a:r>
            <a:r>
              <a:rPr lang="en-US">
                <a:solidFill>
                  <a:srgbClr val="92D050"/>
                </a:solidFill>
              </a:rPr>
              <a:t>oversized</a:t>
            </a:r>
            <a:r>
              <a:rPr lang="en-US"/>
              <a:t> and </a:t>
            </a:r>
            <a:r>
              <a:rPr lang="en-US">
                <a:solidFill>
                  <a:srgbClr val="92D050"/>
                </a:solidFill>
              </a:rPr>
              <a:t>underused</a:t>
            </a:r>
            <a:r>
              <a:rPr lang="en-US"/>
              <a:t> vSphere </a:t>
            </a:r>
            <a:r>
              <a:rPr lang="en-US">
                <a:solidFill>
                  <a:srgbClr val="92D050"/>
                </a:solidFill>
              </a:rPr>
              <a:t>Clusters</a:t>
            </a:r>
            <a:r>
              <a:rPr lang="en-US"/>
              <a:t> and </a:t>
            </a:r>
            <a:r>
              <a:rPr lang="en-US">
                <a:solidFill>
                  <a:srgbClr val="92D050"/>
                </a:solidFill>
              </a:rPr>
              <a:t>Datastores</a:t>
            </a:r>
          </a:p>
          <a:p>
            <a:pPr lvl="1"/>
            <a:r>
              <a:rPr lang="en-US"/>
              <a:t>Buffer- and Admission Control-aware</a:t>
            </a:r>
          </a:p>
          <a:p>
            <a:pPr lvl="1"/>
            <a:r>
              <a:rPr lang="en-US"/>
              <a:t>Use your own Virtual Machine profiles</a:t>
            </a:r>
          </a:p>
        </p:txBody>
      </p:sp>
      <p:pic>
        <p:nvPicPr>
          <p:cNvPr id="6" name="Picture 5">
            <a:extLst>
              <a:ext uri="{FF2B5EF4-FFF2-40B4-BE49-F238E27FC236}">
                <a16:creationId xmlns:a16="http://schemas.microsoft.com/office/drawing/2014/main" id="{4E63B357-2AB0-ADB7-7113-07562B5E1C88}"/>
              </a:ext>
            </a:extLst>
          </p:cNvPr>
          <p:cNvPicPr>
            <a:picLocks noChangeAspect="1"/>
          </p:cNvPicPr>
          <p:nvPr/>
        </p:nvPicPr>
        <p:blipFill>
          <a:blip r:embed="rId3"/>
          <a:stretch>
            <a:fillRect/>
          </a:stretch>
        </p:blipFill>
        <p:spPr>
          <a:xfrm>
            <a:off x="718990" y="1666215"/>
            <a:ext cx="8261963" cy="4392249"/>
          </a:xfrm>
          <a:prstGeom prst="rect">
            <a:avLst/>
          </a:prstGeom>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B5399F11-E8EF-C62D-A907-474B8A006151}"/>
              </a:ext>
            </a:extLst>
          </p:cNvPr>
          <p:cNvPicPr>
            <a:picLocks noChangeAspect="1"/>
          </p:cNvPicPr>
          <p:nvPr/>
        </p:nvPicPr>
        <p:blipFill>
          <a:blip r:embed="rId4"/>
          <a:stretch>
            <a:fillRect/>
          </a:stretch>
        </p:blipFill>
        <p:spPr>
          <a:xfrm>
            <a:off x="751353" y="1682942"/>
            <a:ext cx="8229600" cy="4464557"/>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7090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a:t>Workload Balancing</a:t>
            </a:r>
          </a:p>
        </p:txBody>
      </p:sp>
      <p:sp>
        <p:nvSpPr>
          <p:cNvPr id="22" name="Subtitle 2">
            <a:extLst>
              <a:ext uri="{FF2B5EF4-FFF2-40B4-BE49-F238E27FC236}">
                <a16:creationId xmlns:a16="http://schemas.microsoft.com/office/drawing/2014/main" id="{EE7325FE-B185-89C2-7AEB-0786C608E0F1}"/>
              </a:ext>
            </a:extLst>
          </p:cNvPr>
          <p:cNvSpPr>
            <a:spLocks noGrp="1"/>
          </p:cNvSpPr>
          <p:nvPr>
            <p:ph type="subTitle" idx="10"/>
          </p:nvPr>
        </p:nvSpPr>
        <p:spPr>
          <a:xfrm>
            <a:off x="592866" y="811830"/>
            <a:ext cx="10962687" cy="247743"/>
          </a:xfrm>
        </p:spPr>
        <p:txBody>
          <a:bodyPr/>
          <a:lstStyle/>
          <a:p>
            <a:r>
              <a:rPr lang="en-GB"/>
              <a:t>Optimize Virtual Machines Placement across Clusters </a:t>
            </a:r>
            <a:endParaRPr lang="en-US"/>
          </a:p>
        </p:txBody>
      </p:sp>
      <p:pic>
        <p:nvPicPr>
          <p:cNvPr id="5" name="Content Placeholder 4">
            <a:extLst>
              <a:ext uri="{FF2B5EF4-FFF2-40B4-BE49-F238E27FC236}">
                <a16:creationId xmlns:a16="http://schemas.microsoft.com/office/drawing/2014/main" id="{3216A735-AA0A-B737-5B90-E2F98D37DD64}"/>
              </a:ext>
            </a:extLst>
          </p:cNvPr>
          <p:cNvPicPr>
            <a:picLocks noGrp="1" noChangeAspect="1"/>
          </p:cNvPicPr>
          <p:nvPr>
            <p:ph sz="quarter" idx="19"/>
          </p:nvPr>
        </p:nvPicPr>
        <p:blipFill>
          <a:blip r:embed="rId2"/>
          <a:stretch>
            <a:fillRect/>
          </a:stretch>
        </p:blipFill>
        <p:spPr>
          <a:xfrm>
            <a:off x="608013" y="1705357"/>
            <a:ext cx="8229600" cy="4361686"/>
          </a:xfrm>
          <a:prstGeom prst="rect">
            <a:avLst/>
          </a:prstGeom>
          <a:noFill/>
          <a:effectLst>
            <a:outerShdw blurRad="50800" dist="38100" dir="2700000" algn="tl" rotWithShape="0">
              <a:prstClr val="black">
                <a:alpha val="40000"/>
              </a:prstClr>
            </a:outerShdw>
          </a:effectLst>
        </p:spPr>
      </p:pic>
      <p:sp>
        <p:nvSpPr>
          <p:cNvPr id="24" name="Text Placeholder 4">
            <a:extLst>
              <a:ext uri="{FF2B5EF4-FFF2-40B4-BE49-F238E27FC236}">
                <a16:creationId xmlns:a16="http://schemas.microsoft.com/office/drawing/2014/main" id="{72B84FF9-7704-A0A5-CEAB-ABE74F40DE1E}"/>
              </a:ext>
            </a:extLst>
          </p:cNvPr>
          <p:cNvSpPr>
            <a:spLocks noGrp="1"/>
          </p:cNvSpPr>
          <p:nvPr>
            <p:ph type="body" sz="quarter" idx="20"/>
          </p:nvPr>
        </p:nvSpPr>
        <p:spPr>
          <a:xfrm>
            <a:off x="9294813" y="1644788"/>
            <a:ext cx="2894012" cy="4527411"/>
          </a:xfrm>
        </p:spPr>
        <p:txBody>
          <a:bodyPr/>
          <a:lstStyle/>
          <a:p>
            <a:r>
              <a:rPr lang="en-GB"/>
              <a:t>Driven by custom </a:t>
            </a:r>
            <a:r>
              <a:rPr lang="en-GB">
                <a:solidFill>
                  <a:srgbClr val="92D050"/>
                </a:solidFill>
              </a:rPr>
              <a:t>Operational</a:t>
            </a:r>
            <a:r>
              <a:rPr lang="en-GB"/>
              <a:t> and </a:t>
            </a:r>
            <a:r>
              <a:rPr lang="en-GB">
                <a:solidFill>
                  <a:srgbClr val="92D050"/>
                </a:solidFill>
              </a:rPr>
              <a:t>Business</a:t>
            </a:r>
            <a:r>
              <a:rPr lang="en-GB"/>
              <a:t> Intents</a:t>
            </a:r>
          </a:p>
          <a:p>
            <a:pPr lvl="1"/>
            <a:r>
              <a:rPr lang="en-GB"/>
              <a:t>Increase </a:t>
            </a:r>
            <a:r>
              <a:rPr lang="en-GB">
                <a:solidFill>
                  <a:srgbClr val="92D050"/>
                </a:solidFill>
              </a:rPr>
              <a:t>efficiency</a:t>
            </a:r>
            <a:endParaRPr lang="en-GB" sz="1600">
              <a:solidFill>
                <a:srgbClr val="92D050"/>
              </a:solidFill>
            </a:endParaRPr>
          </a:p>
          <a:p>
            <a:pPr lvl="1"/>
            <a:r>
              <a:rPr lang="en-GB"/>
              <a:t>Reduce resource </a:t>
            </a:r>
            <a:r>
              <a:rPr lang="en-GB">
                <a:solidFill>
                  <a:srgbClr val="92D050"/>
                </a:solidFill>
              </a:rPr>
              <a:t>contention</a:t>
            </a:r>
            <a:r>
              <a:rPr lang="en-GB"/>
              <a:t> </a:t>
            </a:r>
          </a:p>
          <a:p>
            <a:pPr lvl="1"/>
            <a:r>
              <a:rPr lang="en-GB"/>
              <a:t>Maintain optimum system </a:t>
            </a:r>
            <a:r>
              <a:rPr lang="en-GB">
                <a:solidFill>
                  <a:srgbClr val="92D050"/>
                </a:solidFill>
              </a:rPr>
              <a:t>performance</a:t>
            </a:r>
            <a:endParaRPr lang="en-GB" sz="1600">
              <a:solidFill>
                <a:srgbClr val="92D050"/>
              </a:solidFill>
            </a:endParaRPr>
          </a:p>
          <a:p>
            <a:endParaRPr lang="en-US"/>
          </a:p>
        </p:txBody>
      </p:sp>
    </p:spTree>
    <p:extLst>
      <p:ext uri="{BB962C8B-B14F-4D97-AF65-F5344CB8AC3E}">
        <p14:creationId xmlns:p14="http://schemas.microsoft.com/office/powerpoint/2010/main" val="321233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0FC50-AE56-4FCA-8A9E-00D503DAC6FC}"/>
              </a:ext>
            </a:extLst>
          </p:cNvPr>
          <p:cNvSpPr>
            <a:spLocks noGrp="1"/>
          </p:cNvSpPr>
          <p:nvPr>
            <p:ph type="title"/>
          </p:nvPr>
        </p:nvSpPr>
        <p:spPr/>
        <p:txBody>
          <a:bodyPr/>
          <a:lstStyle/>
          <a:p>
            <a:r>
              <a:rPr lang="en-US"/>
              <a:t>Assess Capacity</a:t>
            </a:r>
          </a:p>
        </p:txBody>
      </p:sp>
      <p:sp>
        <p:nvSpPr>
          <p:cNvPr id="2" name="Subtitle 1">
            <a:extLst>
              <a:ext uri="{FF2B5EF4-FFF2-40B4-BE49-F238E27FC236}">
                <a16:creationId xmlns:a16="http://schemas.microsoft.com/office/drawing/2014/main" id="{E1F430D1-AFF7-2B40-AD33-E08AA23F5151}"/>
              </a:ext>
            </a:extLst>
          </p:cNvPr>
          <p:cNvSpPr>
            <a:spLocks noGrp="1"/>
          </p:cNvSpPr>
          <p:nvPr>
            <p:ph type="subTitle" idx="10"/>
          </p:nvPr>
        </p:nvSpPr>
        <p:spPr/>
        <p:txBody>
          <a:bodyPr/>
          <a:lstStyle/>
          <a:p>
            <a:r>
              <a:rPr lang="en-US" dirty="0"/>
              <a:t>Insights</a:t>
            </a:r>
          </a:p>
        </p:txBody>
      </p:sp>
      <p:pic>
        <p:nvPicPr>
          <p:cNvPr id="3" name="Picture 2">
            <a:extLst>
              <a:ext uri="{FF2B5EF4-FFF2-40B4-BE49-F238E27FC236}">
                <a16:creationId xmlns:a16="http://schemas.microsoft.com/office/drawing/2014/main" id="{3816EF6C-06C3-E8B8-C86D-3DF0FEB39698}"/>
              </a:ext>
            </a:extLst>
          </p:cNvPr>
          <p:cNvPicPr>
            <a:picLocks noChangeAspect="1"/>
          </p:cNvPicPr>
          <p:nvPr/>
        </p:nvPicPr>
        <p:blipFill>
          <a:blip r:embed="rId2"/>
          <a:stretch>
            <a:fillRect/>
          </a:stretch>
        </p:blipFill>
        <p:spPr>
          <a:xfrm>
            <a:off x="5267739" y="1639486"/>
            <a:ext cx="6011586" cy="4499841"/>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6E25379-FB25-7EFA-6E5F-5DE4E2E2FA18}"/>
              </a:ext>
            </a:extLst>
          </p:cNvPr>
          <p:cNvSpPr/>
          <p:nvPr/>
        </p:nvSpPr>
        <p:spPr>
          <a:xfrm>
            <a:off x="5267739" y="2267712"/>
            <a:ext cx="1563757" cy="1250740"/>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8707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a:t>Green Supply</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normAutofit/>
          </a:bodyPr>
          <a:lstStyle/>
          <a:p>
            <a:pPr>
              <a:lnSpc>
                <a:spcPct val="90000"/>
              </a:lnSpc>
              <a:spcAft>
                <a:spcPts val="600"/>
              </a:spcAft>
            </a:pPr>
            <a:r>
              <a:rPr lang="en-US" sz="1700"/>
              <a:t>Hardware Efficiency</a:t>
            </a:r>
          </a:p>
        </p:txBody>
      </p:sp>
      <p:sp>
        <p:nvSpPr>
          <p:cNvPr id="22" name="Text Placeholder 4">
            <a:extLst>
              <a:ext uri="{FF2B5EF4-FFF2-40B4-BE49-F238E27FC236}">
                <a16:creationId xmlns:a16="http://schemas.microsoft.com/office/drawing/2014/main" id="{1D285957-BC09-BB6F-71CC-F9BFAD324D77}"/>
              </a:ext>
            </a:extLst>
          </p:cNvPr>
          <p:cNvSpPr>
            <a:spLocks noGrp="1"/>
          </p:cNvSpPr>
          <p:nvPr>
            <p:ph type="body" sz="quarter" idx="20"/>
          </p:nvPr>
        </p:nvSpPr>
        <p:spPr>
          <a:xfrm>
            <a:off x="9255512" y="1644788"/>
            <a:ext cx="2933313" cy="4527411"/>
          </a:xfrm>
        </p:spPr>
        <p:txBody>
          <a:bodyPr/>
          <a:lstStyle/>
          <a:p>
            <a:r>
              <a:rPr lang="en-US"/>
              <a:t>Reduce overhead</a:t>
            </a:r>
          </a:p>
          <a:p>
            <a:pPr lvl="1"/>
            <a:r>
              <a:rPr lang="en-US"/>
              <a:t>Find small clusters</a:t>
            </a:r>
          </a:p>
          <a:p>
            <a:r>
              <a:rPr lang="en-US"/>
              <a:t>Increase </a:t>
            </a:r>
            <a:r>
              <a:rPr lang="en-US">
                <a:solidFill>
                  <a:srgbClr val="92D050"/>
                </a:solidFill>
              </a:rPr>
              <a:t>efficiency</a:t>
            </a:r>
          </a:p>
          <a:p>
            <a:pPr lvl="1"/>
            <a:r>
              <a:rPr lang="en-US"/>
              <a:t>Technology advancement (compute and storage)</a:t>
            </a:r>
          </a:p>
          <a:p>
            <a:endParaRPr lang="en-US"/>
          </a:p>
        </p:txBody>
      </p:sp>
      <p:pic>
        <p:nvPicPr>
          <p:cNvPr id="5" name="Picture 4">
            <a:extLst>
              <a:ext uri="{FF2B5EF4-FFF2-40B4-BE49-F238E27FC236}">
                <a16:creationId xmlns:a16="http://schemas.microsoft.com/office/drawing/2014/main" id="{E997E545-7382-8420-67E5-1581A4C480D1}"/>
              </a:ext>
            </a:extLst>
          </p:cNvPr>
          <p:cNvPicPr>
            <a:picLocks noChangeAspect="1"/>
          </p:cNvPicPr>
          <p:nvPr/>
        </p:nvPicPr>
        <p:blipFill>
          <a:blip r:embed="rId2"/>
          <a:stretch>
            <a:fillRect/>
          </a:stretch>
        </p:blipFill>
        <p:spPr>
          <a:xfrm>
            <a:off x="670315" y="1644787"/>
            <a:ext cx="8254361" cy="4046149"/>
          </a:xfrm>
          <a:prstGeom prst="rect">
            <a:avLst/>
          </a:prstGeom>
        </p:spPr>
      </p:pic>
      <p:pic>
        <p:nvPicPr>
          <p:cNvPr id="2" name="Content Placeholder 1">
            <a:extLst>
              <a:ext uri="{FF2B5EF4-FFF2-40B4-BE49-F238E27FC236}">
                <a16:creationId xmlns:a16="http://schemas.microsoft.com/office/drawing/2014/main" id="{6B7592B8-CA3B-DAEF-C4FF-26CD2848DCD7}"/>
              </a:ext>
            </a:extLst>
          </p:cNvPr>
          <p:cNvPicPr>
            <a:picLocks noGrp="1" noChangeAspect="1"/>
          </p:cNvPicPr>
          <p:nvPr>
            <p:ph sz="quarter" idx="19"/>
          </p:nvPr>
        </p:nvPicPr>
        <p:blipFill>
          <a:blip r:embed="rId3"/>
          <a:stretch>
            <a:fillRect/>
          </a:stretch>
        </p:blipFill>
        <p:spPr>
          <a:xfrm>
            <a:off x="670315" y="1644787"/>
            <a:ext cx="8229600" cy="4135374"/>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192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a:t>Green Supply</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normAutofit/>
          </a:bodyPr>
          <a:lstStyle/>
          <a:p>
            <a:pPr>
              <a:lnSpc>
                <a:spcPct val="90000"/>
              </a:lnSpc>
              <a:spcAft>
                <a:spcPts val="600"/>
              </a:spcAft>
            </a:pPr>
            <a:r>
              <a:rPr lang="en-US" sz="1700"/>
              <a:t>Carbon Transparency</a:t>
            </a:r>
          </a:p>
        </p:txBody>
      </p:sp>
      <p:pic>
        <p:nvPicPr>
          <p:cNvPr id="2" name="Picture 1">
            <a:extLst>
              <a:ext uri="{FF2B5EF4-FFF2-40B4-BE49-F238E27FC236}">
                <a16:creationId xmlns:a16="http://schemas.microsoft.com/office/drawing/2014/main" id="{E0295575-D1F9-82FD-A161-A139491DE075}"/>
              </a:ext>
            </a:extLst>
          </p:cNvPr>
          <p:cNvPicPr>
            <a:picLocks noChangeAspect="1"/>
          </p:cNvPicPr>
          <p:nvPr/>
        </p:nvPicPr>
        <p:blipFill>
          <a:blip r:embed="rId2"/>
          <a:stretch>
            <a:fillRect/>
          </a:stretch>
        </p:blipFill>
        <p:spPr>
          <a:xfrm>
            <a:off x="975272" y="1600200"/>
            <a:ext cx="7495081" cy="4572000"/>
          </a:xfrm>
          <a:prstGeom prst="rect">
            <a:avLst/>
          </a:prstGeom>
          <a:noFill/>
          <a:effectLst>
            <a:outerShdw blurRad="50800" dist="38100" dir="2700000" algn="tl" rotWithShape="0">
              <a:prstClr val="black">
                <a:alpha val="40000"/>
              </a:prstClr>
            </a:outerShdw>
          </a:effectLst>
        </p:spPr>
      </p:pic>
      <p:sp>
        <p:nvSpPr>
          <p:cNvPr id="20" name="Text Placeholder 4">
            <a:extLst>
              <a:ext uri="{FF2B5EF4-FFF2-40B4-BE49-F238E27FC236}">
                <a16:creationId xmlns:a16="http://schemas.microsoft.com/office/drawing/2014/main" id="{701AF8D9-6303-968D-33A2-EE6734660682}"/>
              </a:ext>
            </a:extLst>
          </p:cNvPr>
          <p:cNvSpPr>
            <a:spLocks noGrp="1"/>
          </p:cNvSpPr>
          <p:nvPr>
            <p:ph type="body" sz="quarter" idx="20"/>
          </p:nvPr>
        </p:nvSpPr>
        <p:spPr>
          <a:xfrm>
            <a:off x="9294813" y="1644788"/>
            <a:ext cx="2894012" cy="4527411"/>
          </a:xfrm>
        </p:spPr>
        <p:txBody>
          <a:bodyPr/>
          <a:lstStyle/>
          <a:p>
            <a:r>
              <a:rPr lang="en-US"/>
              <a:t>Identify </a:t>
            </a:r>
            <a:r>
              <a:rPr lang="en-US">
                <a:solidFill>
                  <a:srgbClr val="92D050"/>
                </a:solidFill>
              </a:rPr>
              <a:t>efficient</a:t>
            </a:r>
            <a:r>
              <a:rPr lang="en-US"/>
              <a:t> clusters</a:t>
            </a:r>
          </a:p>
          <a:p>
            <a:pPr lvl="1"/>
            <a:r>
              <a:rPr lang="en-US"/>
              <a:t>Energy consumption per CPU GHz provided</a:t>
            </a:r>
          </a:p>
          <a:p>
            <a:pPr lvl="1"/>
            <a:r>
              <a:rPr lang="en-US"/>
              <a:t>Total energy consumption</a:t>
            </a:r>
          </a:p>
        </p:txBody>
      </p:sp>
    </p:spTree>
    <p:extLst>
      <p:ext uri="{BB962C8B-B14F-4D97-AF65-F5344CB8AC3E}">
        <p14:creationId xmlns:p14="http://schemas.microsoft.com/office/powerpoint/2010/main" val="269555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wrap="none" anchor="b">
            <a:normAutofit/>
          </a:bodyPr>
          <a:lstStyle/>
          <a:p>
            <a:r>
              <a:rPr lang="en-US" sz="2600"/>
              <a:t>Green Supply</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normAutofit/>
          </a:bodyPr>
          <a:lstStyle/>
          <a:p>
            <a:pPr>
              <a:lnSpc>
                <a:spcPct val="90000"/>
              </a:lnSpc>
              <a:spcAft>
                <a:spcPts val="600"/>
              </a:spcAft>
            </a:pPr>
            <a:r>
              <a:rPr lang="en-US" sz="1700"/>
              <a:t>CO2 Emission Savings</a:t>
            </a:r>
          </a:p>
        </p:txBody>
      </p:sp>
      <p:sp>
        <p:nvSpPr>
          <p:cNvPr id="20" name="Text Placeholder 4">
            <a:extLst>
              <a:ext uri="{FF2B5EF4-FFF2-40B4-BE49-F238E27FC236}">
                <a16:creationId xmlns:a16="http://schemas.microsoft.com/office/drawing/2014/main" id="{701AF8D9-6303-968D-33A2-EE6734660682}"/>
              </a:ext>
            </a:extLst>
          </p:cNvPr>
          <p:cNvSpPr>
            <a:spLocks noGrp="1"/>
          </p:cNvSpPr>
          <p:nvPr>
            <p:ph type="body" sz="quarter" idx="20"/>
          </p:nvPr>
        </p:nvSpPr>
        <p:spPr>
          <a:xfrm>
            <a:off x="9294813" y="1644788"/>
            <a:ext cx="2894012" cy="4527411"/>
          </a:xfrm>
        </p:spPr>
        <p:txBody>
          <a:bodyPr/>
          <a:lstStyle/>
          <a:p>
            <a:r>
              <a:rPr lang="en-US">
                <a:solidFill>
                  <a:srgbClr val="92D050"/>
                </a:solidFill>
              </a:rPr>
              <a:t>Saved</a:t>
            </a:r>
            <a:r>
              <a:rPr lang="en-US"/>
              <a:t> </a:t>
            </a:r>
            <a:r>
              <a:rPr lang="en-US">
                <a:solidFill>
                  <a:srgbClr val="92D050"/>
                </a:solidFill>
              </a:rPr>
              <a:t>power</a:t>
            </a:r>
            <a:r>
              <a:rPr lang="en-US"/>
              <a:t> and </a:t>
            </a:r>
            <a:r>
              <a:rPr lang="en-US">
                <a:solidFill>
                  <a:srgbClr val="92D050"/>
                </a:solidFill>
              </a:rPr>
              <a:t>avoided</a:t>
            </a:r>
            <a:r>
              <a:rPr lang="en-US"/>
              <a:t> </a:t>
            </a:r>
            <a:r>
              <a:rPr lang="en-US">
                <a:solidFill>
                  <a:srgbClr val="92D050"/>
                </a:solidFill>
              </a:rPr>
              <a:t>carbon</a:t>
            </a:r>
            <a:r>
              <a:rPr lang="en-US"/>
              <a:t> emissions</a:t>
            </a:r>
          </a:p>
          <a:p>
            <a:pPr lvl="1"/>
            <a:r>
              <a:rPr lang="en-US"/>
              <a:t>Impact of the virtualization</a:t>
            </a:r>
          </a:p>
          <a:p>
            <a:pPr lvl="1"/>
            <a:r>
              <a:rPr lang="en-US"/>
              <a:t>Customizable parameters</a:t>
            </a:r>
          </a:p>
        </p:txBody>
      </p:sp>
      <p:pic>
        <p:nvPicPr>
          <p:cNvPr id="3" name="Picture 2">
            <a:extLst>
              <a:ext uri="{FF2B5EF4-FFF2-40B4-BE49-F238E27FC236}">
                <a16:creationId xmlns:a16="http://schemas.microsoft.com/office/drawing/2014/main" id="{94648770-23B8-654A-4D5D-2E668F2EDFA2}"/>
              </a:ext>
            </a:extLst>
          </p:cNvPr>
          <p:cNvPicPr>
            <a:picLocks noChangeAspect="1"/>
          </p:cNvPicPr>
          <p:nvPr/>
        </p:nvPicPr>
        <p:blipFill>
          <a:blip r:embed="rId3"/>
          <a:stretch>
            <a:fillRect/>
          </a:stretch>
        </p:blipFill>
        <p:spPr>
          <a:xfrm>
            <a:off x="592866" y="1644788"/>
            <a:ext cx="7772400" cy="272554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0BA91E0-CAD4-3770-F3A0-7E959213C9B1}"/>
              </a:ext>
            </a:extLst>
          </p:cNvPr>
          <p:cNvPicPr>
            <a:picLocks noChangeAspect="1"/>
          </p:cNvPicPr>
          <p:nvPr/>
        </p:nvPicPr>
        <p:blipFill>
          <a:blip r:embed="rId4"/>
          <a:stretch>
            <a:fillRect/>
          </a:stretch>
        </p:blipFill>
        <p:spPr>
          <a:xfrm>
            <a:off x="1057640" y="2724636"/>
            <a:ext cx="7772400" cy="30591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601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DB37567-7DE3-906E-B30B-63D6A5F7FD1C}"/>
              </a:ext>
            </a:extLst>
          </p:cNvPr>
          <p:cNvSpPr>
            <a:spLocks noGrp="1"/>
          </p:cNvSpPr>
          <p:nvPr>
            <p:ph type="title"/>
          </p:nvPr>
        </p:nvSpPr>
        <p:spPr>
          <a:xfrm>
            <a:off x="579809" y="412751"/>
            <a:ext cx="11001004" cy="381000"/>
          </a:xfrm>
        </p:spPr>
        <p:txBody>
          <a:bodyPr/>
          <a:lstStyle/>
          <a:p>
            <a:r>
              <a:rPr lang="en-US"/>
              <a:t>Avoidable CO2 Emissions </a:t>
            </a:r>
          </a:p>
        </p:txBody>
      </p:sp>
      <p:sp>
        <p:nvSpPr>
          <p:cNvPr id="15" name="Subtitle 2">
            <a:extLst>
              <a:ext uri="{FF2B5EF4-FFF2-40B4-BE49-F238E27FC236}">
                <a16:creationId xmlns:a16="http://schemas.microsoft.com/office/drawing/2014/main" id="{A3AE6CD3-E8A0-A527-B402-C6633AAA1816}"/>
              </a:ext>
            </a:extLst>
          </p:cNvPr>
          <p:cNvSpPr>
            <a:spLocks noGrp="1"/>
          </p:cNvSpPr>
          <p:nvPr>
            <p:ph type="subTitle" idx="10"/>
          </p:nvPr>
        </p:nvSpPr>
        <p:spPr>
          <a:xfrm>
            <a:off x="592866" y="811830"/>
            <a:ext cx="10962687" cy="247743"/>
          </a:xfrm>
        </p:spPr>
        <p:txBody>
          <a:bodyPr/>
          <a:lstStyle/>
          <a:p>
            <a:r>
              <a:rPr lang="en-US"/>
              <a:t>Impact of wasted Work</a:t>
            </a:r>
          </a:p>
        </p:txBody>
      </p:sp>
      <p:sp>
        <p:nvSpPr>
          <p:cNvPr id="17" name="Text Placeholder 4">
            <a:extLst>
              <a:ext uri="{FF2B5EF4-FFF2-40B4-BE49-F238E27FC236}">
                <a16:creationId xmlns:a16="http://schemas.microsoft.com/office/drawing/2014/main" id="{AF6C8E87-9AE3-EC66-EAA8-C297E0F047D8}"/>
              </a:ext>
            </a:extLst>
          </p:cNvPr>
          <p:cNvSpPr>
            <a:spLocks noGrp="1"/>
          </p:cNvSpPr>
          <p:nvPr>
            <p:ph type="body" sz="quarter" idx="20"/>
          </p:nvPr>
        </p:nvSpPr>
        <p:spPr>
          <a:xfrm>
            <a:off x="9294813" y="1644788"/>
            <a:ext cx="2894012" cy="4527411"/>
          </a:xfrm>
        </p:spPr>
        <p:txBody>
          <a:bodyPr/>
          <a:lstStyle/>
          <a:p>
            <a:r>
              <a:rPr lang="en-US"/>
              <a:t>Energy consumed by Idle VMs</a:t>
            </a:r>
          </a:p>
          <a:p>
            <a:pPr lvl="1"/>
            <a:r>
              <a:rPr lang="en-US"/>
              <a:t>Aggregates per cluster</a:t>
            </a:r>
          </a:p>
          <a:p>
            <a:pPr lvl="1"/>
            <a:r>
              <a:rPr lang="en-US"/>
              <a:t>Customizable</a:t>
            </a:r>
          </a:p>
          <a:p>
            <a:pPr lvl="1"/>
            <a:r>
              <a:rPr lang="en-US"/>
              <a:t>Transparent</a:t>
            </a:r>
          </a:p>
        </p:txBody>
      </p:sp>
      <p:sp>
        <p:nvSpPr>
          <p:cNvPr id="4" name="Content Placeholder 3">
            <a:extLst>
              <a:ext uri="{FF2B5EF4-FFF2-40B4-BE49-F238E27FC236}">
                <a16:creationId xmlns:a16="http://schemas.microsoft.com/office/drawing/2014/main" id="{76345548-2120-FCDB-3C8A-4AB1391A986C}"/>
              </a:ext>
            </a:extLst>
          </p:cNvPr>
          <p:cNvSpPr>
            <a:spLocks noGrp="1"/>
          </p:cNvSpPr>
          <p:nvPr>
            <p:ph sz="quarter" idx="19"/>
          </p:nvPr>
        </p:nvSpPr>
        <p:spPr/>
        <p:txBody>
          <a:bodyPr/>
          <a:lstStyle/>
          <a:p>
            <a:endParaRPr lang="en-US"/>
          </a:p>
        </p:txBody>
      </p:sp>
      <p:pic>
        <p:nvPicPr>
          <p:cNvPr id="5" name="Picture 4">
            <a:extLst>
              <a:ext uri="{FF2B5EF4-FFF2-40B4-BE49-F238E27FC236}">
                <a16:creationId xmlns:a16="http://schemas.microsoft.com/office/drawing/2014/main" id="{97F34E74-E5F8-97F3-0661-C40484EFEB35}"/>
              </a:ext>
            </a:extLst>
          </p:cNvPr>
          <p:cNvPicPr>
            <a:picLocks noChangeAspect="1"/>
          </p:cNvPicPr>
          <p:nvPr/>
        </p:nvPicPr>
        <p:blipFill>
          <a:blip r:embed="rId3"/>
          <a:stretch>
            <a:fillRect/>
          </a:stretch>
        </p:blipFill>
        <p:spPr>
          <a:xfrm>
            <a:off x="608013" y="1600200"/>
            <a:ext cx="8229600" cy="4585874"/>
          </a:xfrm>
          <a:prstGeom prst="rect">
            <a:avLst/>
          </a:prstGeom>
        </p:spPr>
      </p:pic>
    </p:spTree>
    <p:extLst>
      <p:ext uri="{BB962C8B-B14F-4D97-AF65-F5344CB8AC3E}">
        <p14:creationId xmlns:p14="http://schemas.microsoft.com/office/powerpoint/2010/main" val="250731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2464A-2A20-A7C9-2965-EC697C811780}"/>
              </a:ext>
            </a:extLst>
          </p:cNvPr>
          <p:cNvSpPr>
            <a:spLocks noGrp="1"/>
          </p:cNvSpPr>
          <p:nvPr>
            <p:ph type="title"/>
          </p:nvPr>
        </p:nvSpPr>
        <p:spPr>
          <a:xfrm>
            <a:off x="487508" y="491754"/>
            <a:ext cx="7731932" cy="1229360"/>
          </a:xfrm>
        </p:spPr>
        <p:txBody>
          <a:bodyPr/>
          <a:lstStyle/>
          <a:p>
            <a:r>
              <a:rPr lang="fr-FR" sz="3200" dirty="0"/>
              <a:t>Live Webinar in June:</a:t>
            </a:r>
            <a:r>
              <a:rPr lang="fr-FR" sz="3200" b="1" dirty="0"/>
              <a:t> Aria Automation</a:t>
            </a:r>
            <a:endParaRPr lang="en-US" sz="3200" b="1" dirty="0"/>
          </a:p>
        </p:txBody>
      </p:sp>
      <p:sp>
        <p:nvSpPr>
          <p:cNvPr id="3" name="Subtitle 2">
            <a:extLst>
              <a:ext uri="{FF2B5EF4-FFF2-40B4-BE49-F238E27FC236}">
                <a16:creationId xmlns:a16="http://schemas.microsoft.com/office/drawing/2014/main" id="{468DCACE-69A3-4D16-D483-DC901B81527E}"/>
              </a:ext>
            </a:extLst>
          </p:cNvPr>
          <p:cNvSpPr>
            <a:spLocks noGrp="1"/>
          </p:cNvSpPr>
          <p:nvPr>
            <p:ph type="subTitle" idx="10"/>
          </p:nvPr>
        </p:nvSpPr>
        <p:spPr>
          <a:xfrm>
            <a:off x="487508" y="1299553"/>
            <a:ext cx="5090332" cy="700882"/>
          </a:xfrm>
        </p:spPr>
        <p:txBody>
          <a:bodyPr vert="horz" lIns="0" tIns="0" rIns="0" bIns="0" rtlCol="0" anchor="t">
            <a:noAutofit/>
          </a:bodyPr>
          <a:lstStyle/>
          <a:p>
            <a:endParaRPr lang="en-US" dirty="0"/>
          </a:p>
          <a:p>
            <a:r>
              <a:rPr lang="en-US" sz="1800" dirty="0">
                <a:solidFill>
                  <a:schemeClr val="accent2"/>
                </a:solidFill>
                <a:latin typeface="Metropolis"/>
                <a:cs typeface="Calibri"/>
              </a:rPr>
              <a:t>How to support sustainability and compliance goals whilst building a self-service catalog with VMware Aria Automation </a:t>
            </a:r>
          </a:p>
          <a:p>
            <a:endParaRPr lang="en-US" sz="1800" dirty="0">
              <a:solidFill>
                <a:schemeClr val="accent2"/>
              </a:solidFill>
              <a:latin typeface="Metropolis"/>
              <a:cs typeface="Calibri"/>
            </a:endParaRPr>
          </a:p>
          <a:p>
            <a:pPr marL="285750" indent="-285750">
              <a:buFont typeface="Arial" panose="020B0604020202020204" pitchFamily="34" charset="0"/>
              <a:buChar char="•"/>
            </a:pPr>
            <a:r>
              <a:rPr lang="en-US" sz="1600" b="0" i="0" dirty="0">
                <a:solidFill>
                  <a:srgbClr val="444444"/>
                </a:solidFill>
                <a:effectLst/>
              </a:rPr>
              <a:t>Moving from Cloud Chaos to Cloud Smart by adopting a right-cloud first strategy</a:t>
            </a:r>
          </a:p>
          <a:p>
            <a:pPr marL="285750" indent="-285750">
              <a:buFont typeface="Arial" panose="020B0604020202020204" pitchFamily="34" charset="0"/>
              <a:buChar char="•"/>
            </a:pPr>
            <a:r>
              <a:rPr lang="en-US" sz="1600" b="0" i="0" dirty="0">
                <a:solidFill>
                  <a:srgbClr val="444444"/>
                </a:solidFill>
                <a:effectLst/>
              </a:rPr>
              <a:t>Offer multi-cloud services (on-premises and public cloud services) with governance that does not provide a barrier to innovation</a:t>
            </a:r>
          </a:p>
          <a:p>
            <a:pPr marL="285750" indent="-285750">
              <a:buFont typeface="Arial" panose="020B0604020202020204" pitchFamily="34" charset="0"/>
              <a:buChar char="•"/>
            </a:pPr>
            <a:r>
              <a:rPr lang="en-US" sz="1600" dirty="0">
                <a:solidFill>
                  <a:srgbClr val="444444"/>
                </a:solidFill>
              </a:rPr>
              <a:t>By leveraging correct governance around automation, achieve a more efficient resource utilization</a:t>
            </a:r>
          </a:p>
        </p:txBody>
      </p:sp>
      <p:sp>
        <p:nvSpPr>
          <p:cNvPr id="5" name="Rectangle 4">
            <a:extLst>
              <a:ext uri="{FF2B5EF4-FFF2-40B4-BE49-F238E27FC236}">
                <a16:creationId xmlns:a16="http://schemas.microsoft.com/office/drawing/2014/main" id="{53D5924C-5064-9104-D777-112C3D1D4550}"/>
              </a:ext>
            </a:extLst>
          </p:cNvPr>
          <p:cNvSpPr/>
          <p:nvPr/>
        </p:nvSpPr>
        <p:spPr>
          <a:xfrm>
            <a:off x="1878904" y="6350696"/>
            <a:ext cx="2079320" cy="3883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Rectangle 5">
            <a:extLst>
              <a:ext uri="{FF2B5EF4-FFF2-40B4-BE49-F238E27FC236}">
                <a16:creationId xmlns:a16="http://schemas.microsoft.com/office/drawing/2014/main" id="{F8FA5F20-9C3E-881C-31A0-94E3EDB1C2A3}"/>
              </a:ext>
            </a:extLst>
          </p:cNvPr>
          <p:cNvSpPr/>
          <p:nvPr/>
        </p:nvSpPr>
        <p:spPr>
          <a:xfrm>
            <a:off x="9885123" y="6350696"/>
            <a:ext cx="2079320" cy="3883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17162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28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4FDF73-7851-5F28-5F53-EDBC86700052}"/>
              </a:ext>
            </a:extLst>
          </p:cNvPr>
          <p:cNvPicPr>
            <a:picLocks noChangeAspect="1"/>
          </p:cNvPicPr>
          <p:nvPr/>
        </p:nvPicPr>
        <p:blipFill>
          <a:blip r:embed="rId3"/>
          <a:stretch>
            <a:fillRect/>
          </a:stretch>
        </p:blipFill>
        <p:spPr>
          <a:xfrm>
            <a:off x="6909979" y="1206502"/>
            <a:ext cx="3231737" cy="296586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C374FB19-9AEB-44AB-A6F6-DDDFDD0C6DBF}"/>
              </a:ext>
            </a:extLst>
          </p:cNvPr>
          <p:cNvPicPr>
            <a:picLocks noChangeAspect="1"/>
          </p:cNvPicPr>
          <p:nvPr/>
        </p:nvPicPr>
        <p:blipFill>
          <a:blip r:embed="rId4"/>
          <a:stretch>
            <a:fillRect/>
          </a:stretch>
        </p:blipFill>
        <p:spPr>
          <a:xfrm>
            <a:off x="391886" y="1380246"/>
            <a:ext cx="6101946" cy="2792120"/>
          </a:xfrm>
          <a:prstGeom prst="rect">
            <a:avLst/>
          </a:prstGeom>
        </p:spPr>
      </p:pic>
      <p:sp>
        <p:nvSpPr>
          <p:cNvPr id="2" name="Title 1"/>
          <p:cNvSpPr>
            <a:spLocks noGrp="1"/>
          </p:cNvSpPr>
          <p:nvPr>
            <p:ph type="title"/>
          </p:nvPr>
        </p:nvSpPr>
        <p:spPr/>
        <p:txBody>
          <a:bodyPr/>
          <a:lstStyle/>
          <a:p>
            <a:r>
              <a:rPr lang="en-US"/>
              <a:t>Assess Capacity, Predict Demand, and get Recommendations</a:t>
            </a:r>
          </a:p>
        </p:txBody>
      </p:sp>
      <p:sp>
        <p:nvSpPr>
          <p:cNvPr id="16" name="TextBox 15"/>
          <p:cNvSpPr txBox="1"/>
          <p:nvPr/>
        </p:nvSpPr>
        <p:spPr>
          <a:xfrm>
            <a:off x="391886" y="4241073"/>
            <a:ext cx="6392091" cy="2046515"/>
          </a:xfrm>
          <a:prstGeom prst="rect">
            <a:avLst/>
          </a:prstGeom>
          <a:noFill/>
        </p:spPr>
        <p:txBody>
          <a:bodyPr wrap="square" lIns="0" tIns="0" rIns="0" bIns="0" rtlCol="0">
            <a:noAutofit/>
          </a:bodyPr>
          <a:lstStyle/>
          <a:p>
            <a:r>
              <a:rPr lang="en-US" sz="1400" b="1">
                <a:solidFill>
                  <a:schemeClr val="accent1"/>
                </a:solidFill>
              </a:rPr>
              <a:t>Predict upcoming capacity shortfalls: </a:t>
            </a:r>
            <a:r>
              <a:rPr lang="en-US" sz="1400">
                <a:solidFill>
                  <a:srgbClr val="3F3F3F"/>
                </a:solidFill>
              </a:rPr>
              <a:t>Do this at the Datacenter and cluster levels.  Sort by highest time risk to running out of resources</a:t>
            </a:r>
          </a:p>
          <a:p>
            <a:endParaRPr lang="en-US" sz="1400" b="1">
              <a:solidFill>
                <a:schemeClr val="accent1"/>
              </a:solidFill>
            </a:endParaRPr>
          </a:p>
          <a:p>
            <a:r>
              <a:rPr lang="en-US" sz="1400" b="1">
                <a:solidFill>
                  <a:schemeClr val="accent1"/>
                </a:solidFill>
              </a:rPr>
              <a:t>Single view: </a:t>
            </a:r>
            <a:r>
              <a:rPr lang="en-US" sz="1400">
                <a:solidFill>
                  <a:srgbClr val="3F3F3F"/>
                </a:solidFill>
              </a:rPr>
              <a:t>Across private cloud or VMware Cloud on AWS (Remember a VMware Cloud on AWS vCenter can be registered with Aria Operations and will look like any other vCenter environment)</a:t>
            </a:r>
          </a:p>
          <a:p>
            <a:endParaRPr lang="en-US" sz="1400" b="1">
              <a:solidFill>
                <a:schemeClr val="accent1"/>
              </a:solidFill>
            </a:endParaRPr>
          </a:p>
          <a:p>
            <a:r>
              <a:rPr lang="en-US" sz="1400" b="1">
                <a:solidFill>
                  <a:schemeClr val="accent1"/>
                </a:solidFill>
              </a:rPr>
              <a:t>Tune risk thresholds for </a:t>
            </a:r>
            <a:r>
              <a:rPr lang="en-US" sz="1400">
                <a:solidFill>
                  <a:srgbClr val="3F3F3F"/>
                </a:solidFill>
              </a:rPr>
              <a:t>capacity remaining with policies</a:t>
            </a:r>
          </a:p>
          <a:p>
            <a:pPr algn="r"/>
            <a:endParaRPr lang="en-US" sz="1400" b="1">
              <a:solidFill>
                <a:srgbClr val="0095D3"/>
              </a:solidFill>
            </a:endParaRPr>
          </a:p>
          <a:p>
            <a:endParaRPr lang="en-US" sz="1400" b="1">
              <a:solidFill>
                <a:srgbClr val="0095D3"/>
              </a:solidFill>
            </a:endParaRPr>
          </a:p>
        </p:txBody>
      </p:sp>
      <p:sp>
        <p:nvSpPr>
          <p:cNvPr id="22" name="Rectangular Callout 21">
            <a:extLst>
              <a:ext uri="{FF2B5EF4-FFF2-40B4-BE49-F238E27FC236}">
                <a16:creationId xmlns:a16="http://schemas.microsoft.com/office/drawing/2014/main" id="{86F9E97D-5D35-E443-A15C-44226707F4A5}"/>
              </a:ext>
            </a:extLst>
          </p:cNvPr>
          <p:cNvSpPr/>
          <p:nvPr/>
        </p:nvSpPr>
        <p:spPr>
          <a:xfrm>
            <a:off x="10313709" y="1078368"/>
            <a:ext cx="1706880" cy="603755"/>
          </a:xfrm>
          <a:prstGeom prst="wedgeRectCallout">
            <a:avLst>
              <a:gd name="adj1" fmla="val -69973"/>
              <a:gd name="adj2" fmla="val -1618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t>Define your Business Intent.</a:t>
            </a:r>
          </a:p>
        </p:txBody>
      </p:sp>
      <p:sp>
        <p:nvSpPr>
          <p:cNvPr id="14" name="Rectangular Callout 25">
            <a:extLst>
              <a:ext uri="{FF2B5EF4-FFF2-40B4-BE49-F238E27FC236}">
                <a16:creationId xmlns:a16="http://schemas.microsoft.com/office/drawing/2014/main" id="{1045CF10-9074-4C19-B584-CD1D6093629E}"/>
              </a:ext>
            </a:extLst>
          </p:cNvPr>
          <p:cNvSpPr/>
          <p:nvPr/>
        </p:nvSpPr>
        <p:spPr>
          <a:xfrm>
            <a:off x="4087360" y="862457"/>
            <a:ext cx="2578465" cy="700585"/>
          </a:xfrm>
          <a:prstGeom prst="wedgeRectCallout">
            <a:avLst>
              <a:gd name="adj1" fmla="val -61708"/>
              <a:gd name="adj2" fmla="val 5718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Sort DC by most capacity risk (Time Remaining), by most cost savings or optimization status</a:t>
            </a:r>
          </a:p>
        </p:txBody>
      </p:sp>
      <p:pic>
        <p:nvPicPr>
          <p:cNvPr id="5" name="Picture 4">
            <a:extLst>
              <a:ext uri="{FF2B5EF4-FFF2-40B4-BE49-F238E27FC236}">
                <a16:creationId xmlns:a16="http://schemas.microsoft.com/office/drawing/2014/main" id="{365B6674-C100-FFBE-A063-989359044C12}"/>
              </a:ext>
            </a:extLst>
          </p:cNvPr>
          <p:cNvPicPr>
            <a:picLocks noChangeAspect="1"/>
          </p:cNvPicPr>
          <p:nvPr/>
        </p:nvPicPr>
        <p:blipFill>
          <a:blip r:embed="rId5"/>
          <a:stretch>
            <a:fillRect/>
          </a:stretch>
        </p:blipFill>
        <p:spPr>
          <a:xfrm>
            <a:off x="7326126" y="2452646"/>
            <a:ext cx="3231737" cy="253595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9EC793E-991C-DA5B-A844-532ED40B082B}"/>
              </a:ext>
            </a:extLst>
          </p:cNvPr>
          <p:cNvPicPr>
            <a:picLocks noChangeAspect="1"/>
          </p:cNvPicPr>
          <p:nvPr/>
        </p:nvPicPr>
        <p:blipFill>
          <a:blip r:embed="rId6"/>
          <a:stretch>
            <a:fillRect/>
          </a:stretch>
        </p:blipFill>
        <p:spPr>
          <a:xfrm>
            <a:off x="7827766" y="4357955"/>
            <a:ext cx="3706664" cy="16685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55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Capacity, Predict Demand, and get Recommendations</a:t>
            </a:r>
          </a:p>
        </p:txBody>
      </p:sp>
      <p:sp>
        <p:nvSpPr>
          <p:cNvPr id="9" name="Content Placeholder 6"/>
          <p:cNvSpPr>
            <a:spLocks noGrp="1"/>
          </p:cNvSpPr>
          <p:nvPr>
            <p:ph type="subTitle" idx="10"/>
          </p:nvPr>
        </p:nvSpPr>
        <p:spPr/>
        <p:txBody>
          <a:bodyPr/>
          <a:lstStyle/>
          <a:p>
            <a:br>
              <a:rPr lang="en-US"/>
            </a:br>
            <a:endParaRPr lang="en-US"/>
          </a:p>
        </p:txBody>
      </p:sp>
      <p:sp>
        <p:nvSpPr>
          <p:cNvPr id="22" name="Content Placeholder 6">
            <a:extLst>
              <a:ext uri="{FF2B5EF4-FFF2-40B4-BE49-F238E27FC236}">
                <a16:creationId xmlns:a16="http://schemas.microsoft.com/office/drawing/2014/main" id="{0D44BA3F-DC5B-4E00-9827-A0CC56C70EA2}"/>
              </a:ext>
            </a:extLst>
          </p:cNvPr>
          <p:cNvSpPr txBox="1">
            <a:spLocks/>
          </p:cNvSpPr>
          <p:nvPr/>
        </p:nvSpPr>
        <p:spPr>
          <a:xfrm>
            <a:off x="8011886" y="1432101"/>
            <a:ext cx="3872217" cy="5025836"/>
          </a:xfrm>
          <a:prstGeom prst="rect">
            <a:avLst/>
          </a:prstGeom>
        </p:spPr>
        <p:txBody>
          <a:bodyPr vert="horz" lIns="0" tIns="0" rIns="0" bIns="0" rtlCol="0">
            <a:noAutofit/>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Font typeface="Arial" panose="020B0604020202020204" pitchFamily="34" charset="0"/>
              <a:buNone/>
            </a:pPr>
            <a:r>
              <a:rPr lang="en-US" sz="1600" b="1">
                <a:solidFill>
                  <a:schemeClr val="accent1"/>
                </a:solidFill>
              </a:rPr>
              <a:t>Assess Overall Capacity: </a:t>
            </a:r>
            <a:r>
              <a:rPr lang="en-US" sz="1600">
                <a:solidFill>
                  <a:srgbClr val="717074"/>
                </a:solidFill>
              </a:rPr>
              <a:t>Single view of the world</a:t>
            </a:r>
          </a:p>
          <a:p>
            <a:pPr>
              <a:buFont typeface="Arial" panose="020B0604020202020204" pitchFamily="34" charset="0"/>
              <a:buNone/>
            </a:pPr>
            <a:r>
              <a:rPr lang="en-US" sz="1600" b="1">
                <a:solidFill>
                  <a:schemeClr val="accent1"/>
                </a:solidFill>
              </a:rPr>
              <a:t>Capacity Projection: </a:t>
            </a:r>
            <a:r>
              <a:rPr lang="en-US" sz="1600">
                <a:solidFill>
                  <a:srgbClr val="717074"/>
                </a:solidFill>
              </a:rPr>
              <a:t>View current utilization and projection per resource (CPU, Memory, and Disk Space)</a:t>
            </a:r>
          </a:p>
          <a:p>
            <a:r>
              <a:rPr lang="en-US" sz="1600" b="1">
                <a:solidFill>
                  <a:schemeClr val="accent1"/>
                </a:solidFill>
              </a:rPr>
              <a:t>Get recommendations</a:t>
            </a:r>
          </a:p>
          <a:p>
            <a:pPr lvl="1"/>
            <a:r>
              <a:rPr lang="en-US" sz="1400">
                <a:solidFill>
                  <a:srgbClr val="717074"/>
                </a:solidFill>
              </a:rPr>
              <a:t>Reclaim unused capacity</a:t>
            </a:r>
          </a:p>
          <a:p>
            <a:pPr lvl="1"/>
            <a:r>
              <a:rPr lang="en-US" sz="1400">
                <a:solidFill>
                  <a:srgbClr val="717074"/>
                </a:solidFill>
              </a:rPr>
              <a:t>Add capacity in private cloud</a:t>
            </a:r>
          </a:p>
          <a:p>
            <a:pPr lvl="1"/>
            <a:r>
              <a:rPr lang="en-US" sz="1400">
                <a:solidFill>
                  <a:srgbClr val="717074"/>
                </a:solidFill>
              </a:rPr>
              <a:t>Run what-if scenario to migrate to public cloud</a:t>
            </a:r>
          </a:p>
          <a:p>
            <a:endParaRPr lang="en-US" sz="1600" b="1">
              <a:solidFill>
                <a:srgbClr val="0095D3"/>
              </a:solidFill>
            </a:endParaRPr>
          </a:p>
          <a:p>
            <a:endParaRPr lang="en-US" sz="1600">
              <a:solidFill>
                <a:srgbClr val="717074"/>
              </a:solidFill>
            </a:endParaRPr>
          </a:p>
          <a:p>
            <a:endParaRPr lang="en-US" sz="1600">
              <a:solidFill>
                <a:srgbClr val="717074"/>
              </a:solidFill>
            </a:endParaRPr>
          </a:p>
          <a:p>
            <a:pPr>
              <a:buFont typeface="Arial" panose="020B0604020202020204" pitchFamily="34" charset="0"/>
              <a:buNone/>
            </a:pPr>
            <a:endParaRPr lang="en-US" sz="1600">
              <a:solidFill>
                <a:srgbClr val="717074"/>
              </a:solidFill>
            </a:endParaRPr>
          </a:p>
          <a:p>
            <a:pPr>
              <a:buFont typeface="Arial" panose="020B0604020202020204" pitchFamily="34" charset="0"/>
              <a:buNone/>
            </a:pPr>
            <a:endParaRPr lang="en-US" sz="1600">
              <a:solidFill>
                <a:srgbClr val="717074"/>
              </a:solidFill>
            </a:endParaRPr>
          </a:p>
        </p:txBody>
      </p:sp>
      <p:pic>
        <p:nvPicPr>
          <p:cNvPr id="4" name="Picture 3">
            <a:extLst>
              <a:ext uri="{FF2B5EF4-FFF2-40B4-BE49-F238E27FC236}">
                <a16:creationId xmlns:a16="http://schemas.microsoft.com/office/drawing/2014/main" id="{666A3984-5660-4F54-983D-7861DCBE818A}"/>
              </a:ext>
            </a:extLst>
          </p:cNvPr>
          <p:cNvPicPr>
            <a:picLocks noChangeAspect="1"/>
          </p:cNvPicPr>
          <p:nvPr/>
        </p:nvPicPr>
        <p:blipFill>
          <a:blip r:embed="rId3"/>
          <a:stretch>
            <a:fillRect/>
          </a:stretch>
        </p:blipFill>
        <p:spPr>
          <a:xfrm>
            <a:off x="579808" y="1432100"/>
            <a:ext cx="7205435" cy="4614070"/>
          </a:xfrm>
          <a:prstGeom prst="rect">
            <a:avLst/>
          </a:prstGeom>
        </p:spPr>
      </p:pic>
      <p:sp>
        <p:nvSpPr>
          <p:cNvPr id="28" name="Rectangular Callout 27">
            <a:extLst>
              <a:ext uri="{FF2B5EF4-FFF2-40B4-BE49-F238E27FC236}">
                <a16:creationId xmlns:a16="http://schemas.microsoft.com/office/drawing/2014/main" id="{E6AE7C4F-FD2E-5440-B822-AE47674B270A}"/>
              </a:ext>
            </a:extLst>
          </p:cNvPr>
          <p:cNvSpPr/>
          <p:nvPr/>
        </p:nvSpPr>
        <p:spPr>
          <a:xfrm>
            <a:off x="6699265" y="3463967"/>
            <a:ext cx="1199300" cy="550336"/>
          </a:xfrm>
          <a:prstGeom prst="wedgeRectCallout">
            <a:avLst>
              <a:gd name="adj1" fmla="val -53692"/>
              <a:gd name="adj2" fmla="val -95752"/>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Projected Utilization</a:t>
            </a:r>
          </a:p>
        </p:txBody>
      </p:sp>
      <p:sp>
        <p:nvSpPr>
          <p:cNvPr id="11" name="Rectangular Callout 27">
            <a:extLst>
              <a:ext uri="{FF2B5EF4-FFF2-40B4-BE49-F238E27FC236}">
                <a16:creationId xmlns:a16="http://schemas.microsoft.com/office/drawing/2014/main" id="{99BAF2D1-D753-4E54-A355-D5F16DBDD464}"/>
              </a:ext>
            </a:extLst>
          </p:cNvPr>
          <p:cNvSpPr/>
          <p:nvPr/>
        </p:nvSpPr>
        <p:spPr>
          <a:xfrm>
            <a:off x="1943180" y="1270394"/>
            <a:ext cx="2723338" cy="550336"/>
          </a:xfrm>
          <a:prstGeom prst="wedgeRectCallout">
            <a:avLst>
              <a:gd name="adj1" fmla="val 12613"/>
              <a:gd name="adj2" fmla="val 119456"/>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Assess Capacity based on Demand and Allocation (Optional)</a:t>
            </a:r>
          </a:p>
        </p:txBody>
      </p:sp>
      <p:pic>
        <p:nvPicPr>
          <p:cNvPr id="5" name="Picture 4">
            <a:extLst>
              <a:ext uri="{FF2B5EF4-FFF2-40B4-BE49-F238E27FC236}">
                <a16:creationId xmlns:a16="http://schemas.microsoft.com/office/drawing/2014/main" id="{8CF11310-19B7-4EE0-B9A7-B0A387491A8C}"/>
              </a:ext>
            </a:extLst>
          </p:cNvPr>
          <p:cNvPicPr>
            <a:picLocks noChangeAspect="1"/>
          </p:cNvPicPr>
          <p:nvPr/>
        </p:nvPicPr>
        <p:blipFill>
          <a:blip r:embed="rId4"/>
          <a:stretch>
            <a:fillRect/>
          </a:stretch>
        </p:blipFill>
        <p:spPr>
          <a:xfrm>
            <a:off x="7250740" y="4743077"/>
            <a:ext cx="4358277" cy="1904820"/>
          </a:xfrm>
          <a:prstGeom prst="rect">
            <a:avLst/>
          </a:prstGeom>
        </p:spPr>
      </p:pic>
    </p:spTree>
    <p:extLst>
      <p:ext uri="{BB962C8B-B14F-4D97-AF65-F5344CB8AC3E}">
        <p14:creationId xmlns:p14="http://schemas.microsoft.com/office/powerpoint/2010/main" val="241850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E26F3F2-FF5C-40B0-B35E-129F8A0500F8}"/>
              </a:ext>
            </a:extLst>
          </p:cNvPr>
          <p:cNvSpPr/>
          <p:nvPr/>
        </p:nvSpPr>
        <p:spPr>
          <a:xfrm>
            <a:off x="1588" y="1254966"/>
            <a:ext cx="12185651" cy="504638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799">
              <a:solidFill>
                <a:prstClr val="white"/>
              </a:solidFill>
              <a:latin typeface="Metropolis"/>
            </a:endParaRPr>
          </a:p>
        </p:txBody>
      </p:sp>
      <p:grpSp>
        <p:nvGrpSpPr>
          <p:cNvPr id="40" name="Group 39">
            <a:extLst>
              <a:ext uri="{FF2B5EF4-FFF2-40B4-BE49-F238E27FC236}">
                <a16:creationId xmlns:a16="http://schemas.microsoft.com/office/drawing/2014/main" id="{3B87340F-B37C-4AE6-9609-D003C506ABB2}"/>
              </a:ext>
            </a:extLst>
          </p:cNvPr>
          <p:cNvGrpSpPr/>
          <p:nvPr/>
        </p:nvGrpSpPr>
        <p:grpSpPr>
          <a:xfrm>
            <a:off x="2064952" y="1520715"/>
            <a:ext cx="2176026" cy="1047477"/>
            <a:chOff x="7279416" y="1520220"/>
            <a:chExt cx="2176593" cy="1047750"/>
          </a:xfrm>
        </p:grpSpPr>
        <p:sp>
          <p:nvSpPr>
            <p:cNvPr id="64" name="Flowchart: Alternate Process 63">
              <a:extLst>
                <a:ext uri="{FF2B5EF4-FFF2-40B4-BE49-F238E27FC236}">
                  <a16:creationId xmlns:a16="http://schemas.microsoft.com/office/drawing/2014/main" id="{BF878CA8-2909-4417-B1E0-C0DB46FFD0F5}"/>
                </a:ext>
              </a:extLst>
            </p:cNvPr>
            <p:cNvSpPr/>
            <p:nvPr/>
          </p:nvSpPr>
          <p:spPr>
            <a:xfrm>
              <a:off x="7279416" y="1520220"/>
              <a:ext cx="2176593" cy="1047750"/>
            </a:xfrm>
            <a:prstGeom prst="flowChartAlternate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a:p>
              <a:pPr algn="ctr">
                <a:spcAft>
                  <a:spcPts val="600"/>
                </a:spcAft>
              </a:pPr>
              <a:endParaRPr lang="en-US" sz="1200">
                <a:solidFill>
                  <a:prstClr val="white"/>
                </a:solidFill>
                <a:latin typeface="Metropolis"/>
              </a:endParaRPr>
            </a:p>
            <a:p>
              <a:pPr algn="ctr">
                <a:spcAft>
                  <a:spcPts val="600"/>
                </a:spcAft>
              </a:pPr>
              <a:endParaRPr lang="en-US" sz="1200">
                <a:solidFill>
                  <a:prstClr val="white"/>
                </a:solidFill>
                <a:latin typeface="Metropolis"/>
              </a:endParaRPr>
            </a:p>
            <a:p>
              <a:pPr algn="ctr">
                <a:spcAft>
                  <a:spcPts val="600"/>
                </a:spcAft>
              </a:pPr>
              <a:r>
                <a:rPr lang="en-US" sz="1400">
                  <a:solidFill>
                    <a:prstClr val="white"/>
                  </a:solidFill>
                  <a:latin typeface="Metropolis"/>
                </a:rPr>
                <a:t>Demand</a:t>
              </a:r>
            </a:p>
          </p:txBody>
        </p:sp>
        <p:pic>
          <p:nvPicPr>
            <p:cNvPr id="65" name="Graphic 64">
              <a:extLst>
                <a:ext uri="{FF2B5EF4-FFF2-40B4-BE49-F238E27FC236}">
                  <a16:creationId xmlns:a16="http://schemas.microsoft.com/office/drawing/2014/main" id="{D198489C-753C-48AF-A306-1B66734B99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2997" y="1750534"/>
              <a:ext cx="669429" cy="587122"/>
            </a:xfrm>
            <a:prstGeom prst="rect">
              <a:avLst/>
            </a:prstGeom>
          </p:spPr>
        </p:pic>
      </p:grpSp>
      <p:grpSp>
        <p:nvGrpSpPr>
          <p:cNvPr id="16" name="Group 15">
            <a:extLst>
              <a:ext uri="{FF2B5EF4-FFF2-40B4-BE49-F238E27FC236}">
                <a16:creationId xmlns:a16="http://schemas.microsoft.com/office/drawing/2014/main" id="{2A41DCA2-5C91-48C3-BAD9-07D4541F0E3C}"/>
              </a:ext>
            </a:extLst>
          </p:cNvPr>
          <p:cNvGrpSpPr/>
          <p:nvPr/>
        </p:nvGrpSpPr>
        <p:grpSpPr>
          <a:xfrm>
            <a:off x="8232514" y="1520716"/>
            <a:ext cx="2176026" cy="1047477"/>
            <a:chOff x="1945416" y="1520220"/>
            <a:chExt cx="2176593" cy="1047750"/>
          </a:xfrm>
        </p:grpSpPr>
        <p:sp>
          <p:nvSpPr>
            <p:cNvPr id="17" name="Flowchart: Alternate Process 16">
              <a:extLst>
                <a:ext uri="{FF2B5EF4-FFF2-40B4-BE49-F238E27FC236}">
                  <a16:creationId xmlns:a16="http://schemas.microsoft.com/office/drawing/2014/main" id="{B30D71B9-0F1E-4986-8864-9A685131223A}"/>
                </a:ext>
              </a:extLst>
            </p:cNvPr>
            <p:cNvSpPr/>
            <p:nvPr/>
          </p:nvSpPr>
          <p:spPr>
            <a:xfrm>
              <a:off x="1945416" y="1520220"/>
              <a:ext cx="2176593" cy="1047750"/>
            </a:xfrm>
            <a:prstGeom prst="flowChartAlternateProcess">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a:p>
              <a:pPr algn="ctr">
                <a:spcAft>
                  <a:spcPts val="600"/>
                </a:spcAft>
              </a:pPr>
              <a:endParaRPr lang="en-US" sz="1200">
                <a:solidFill>
                  <a:prstClr val="white"/>
                </a:solidFill>
                <a:latin typeface="Metropolis"/>
              </a:endParaRPr>
            </a:p>
            <a:p>
              <a:pPr algn="ctr">
                <a:spcAft>
                  <a:spcPts val="600"/>
                </a:spcAft>
              </a:pPr>
              <a:endParaRPr lang="en-US" sz="1200">
                <a:solidFill>
                  <a:prstClr val="white"/>
                </a:solidFill>
                <a:latin typeface="Metropolis"/>
              </a:endParaRPr>
            </a:p>
            <a:p>
              <a:pPr algn="ctr">
                <a:spcAft>
                  <a:spcPts val="600"/>
                </a:spcAft>
              </a:pPr>
              <a:r>
                <a:rPr lang="en-US" sz="1400">
                  <a:solidFill>
                    <a:prstClr val="white"/>
                  </a:solidFill>
                  <a:latin typeface="Metropolis"/>
                </a:rPr>
                <a:t>Allocation</a:t>
              </a:r>
            </a:p>
          </p:txBody>
        </p:sp>
        <p:pic>
          <p:nvPicPr>
            <p:cNvPr id="18" name="Graphic 17">
              <a:extLst>
                <a:ext uri="{FF2B5EF4-FFF2-40B4-BE49-F238E27FC236}">
                  <a16:creationId xmlns:a16="http://schemas.microsoft.com/office/drawing/2014/main" id="{F547E565-2097-4678-8CA2-E184DE9C10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6582" y="1721734"/>
              <a:ext cx="834260" cy="517722"/>
            </a:xfrm>
            <a:prstGeom prst="rect">
              <a:avLst/>
            </a:prstGeom>
          </p:spPr>
        </p:pic>
      </p:grpSp>
      <p:sp>
        <p:nvSpPr>
          <p:cNvPr id="2" name="Subtitle 1">
            <a:extLst>
              <a:ext uri="{FF2B5EF4-FFF2-40B4-BE49-F238E27FC236}">
                <a16:creationId xmlns:a16="http://schemas.microsoft.com/office/drawing/2014/main" id="{C1FCACB6-D68C-408E-BBC8-039B388F2DFE}"/>
              </a:ext>
            </a:extLst>
          </p:cNvPr>
          <p:cNvSpPr>
            <a:spLocks noGrp="1"/>
          </p:cNvSpPr>
          <p:nvPr>
            <p:ph type="subTitle" idx="10"/>
          </p:nvPr>
        </p:nvSpPr>
        <p:spPr>
          <a:xfrm>
            <a:off x="594300" y="812513"/>
            <a:ext cx="10959832" cy="247678"/>
          </a:xfrm>
        </p:spPr>
        <p:txBody>
          <a:bodyPr/>
          <a:lstStyle/>
          <a:p>
            <a:r>
              <a:rPr lang="en-US"/>
              <a:t>Models of capacity planning</a:t>
            </a:r>
          </a:p>
        </p:txBody>
      </p:sp>
      <p:sp>
        <p:nvSpPr>
          <p:cNvPr id="3" name="Title 2">
            <a:extLst>
              <a:ext uri="{FF2B5EF4-FFF2-40B4-BE49-F238E27FC236}">
                <a16:creationId xmlns:a16="http://schemas.microsoft.com/office/drawing/2014/main" id="{449F674E-4152-48F5-A8BF-96020FF4BCB4}"/>
              </a:ext>
            </a:extLst>
          </p:cNvPr>
          <p:cNvSpPr>
            <a:spLocks noGrp="1"/>
          </p:cNvSpPr>
          <p:nvPr>
            <p:ph type="title"/>
          </p:nvPr>
        </p:nvSpPr>
        <p:spPr>
          <a:xfrm>
            <a:off x="581245" y="413536"/>
            <a:ext cx="10998139" cy="380901"/>
          </a:xfrm>
        </p:spPr>
        <p:txBody>
          <a:bodyPr/>
          <a:lstStyle/>
          <a:p>
            <a:r>
              <a:rPr lang="en-US"/>
              <a:t>Capacity Planning</a:t>
            </a:r>
          </a:p>
        </p:txBody>
      </p:sp>
      <p:cxnSp>
        <p:nvCxnSpPr>
          <p:cNvPr id="34" name="Straight Arrow Connector 33">
            <a:extLst>
              <a:ext uri="{FF2B5EF4-FFF2-40B4-BE49-F238E27FC236}">
                <a16:creationId xmlns:a16="http://schemas.microsoft.com/office/drawing/2014/main" id="{53AAE0C8-0722-4C71-89F7-4E35811A59F0}"/>
              </a:ext>
            </a:extLst>
          </p:cNvPr>
          <p:cNvCxnSpPr>
            <a:cxnSpLocks/>
          </p:cNvCxnSpPr>
          <p:nvPr/>
        </p:nvCxnSpPr>
        <p:spPr bwMode="gray">
          <a:xfrm flipH="1">
            <a:off x="6074216" y="1454664"/>
            <a:ext cx="20198" cy="4729518"/>
          </a:xfrm>
          <a:prstGeom prst="straightConnector1">
            <a:avLst/>
          </a:prstGeom>
          <a:ln w="25400">
            <a:solidFill>
              <a:schemeClr val="bg2">
                <a:lumMod val="9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6">
            <a:extLst>
              <a:ext uri="{FF2B5EF4-FFF2-40B4-BE49-F238E27FC236}">
                <a16:creationId xmlns:a16="http://schemas.microsoft.com/office/drawing/2014/main" id="{DE85D48A-88B1-4C64-BCF9-F824B56784E7}"/>
              </a:ext>
            </a:extLst>
          </p:cNvPr>
          <p:cNvSpPr txBox="1">
            <a:spLocks/>
          </p:cNvSpPr>
          <p:nvPr/>
        </p:nvSpPr>
        <p:spPr>
          <a:xfrm>
            <a:off x="351900" y="2914784"/>
            <a:ext cx="5602130" cy="3256702"/>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spcBef>
                <a:spcPts val="1200"/>
              </a:spcBef>
              <a:buClr>
                <a:srgbClr val="717074">
                  <a:lumMod val="60000"/>
                  <a:lumOff val="40000"/>
                </a:srgbClr>
              </a:buClr>
            </a:pPr>
            <a:r>
              <a:rPr lang="en-US" sz="1400" b="1">
                <a:solidFill>
                  <a:srgbClr val="0091DA"/>
                </a:solidFill>
              </a:rPr>
              <a:t>Capacity Monitoring</a:t>
            </a:r>
          </a:p>
          <a:p>
            <a:pPr>
              <a:spcBef>
                <a:spcPts val="600"/>
              </a:spcBef>
              <a:buClr>
                <a:srgbClr val="717074">
                  <a:lumMod val="60000"/>
                  <a:lumOff val="40000"/>
                </a:srgbClr>
              </a:buClr>
            </a:pPr>
            <a:r>
              <a:rPr lang="en-US" sz="1400">
                <a:solidFill>
                  <a:srgbClr val="3F3F3F"/>
                </a:solidFill>
              </a:rPr>
              <a:t>Helps monitor the day to day capacity usage on the basis of actual resource demand of workloads.</a:t>
            </a:r>
          </a:p>
          <a:p>
            <a:pPr>
              <a:spcBef>
                <a:spcPts val="600"/>
              </a:spcBef>
              <a:buClr>
                <a:srgbClr val="717074">
                  <a:lumMod val="60000"/>
                  <a:lumOff val="40000"/>
                </a:srgbClr>
              </a:buClr>
            </a:pPr>
            <a:endParaRPr lang="en-US" sz="1400">
              <a:solidFill>
                <a:srgbClr val="3F3F3F"/>
              </a:solidFill>
            </a:endParaRPr>
          </a:p>
          <a:p>
            <a:pPr>
              <a:spcBef>
                <a:spcPts val="1200"/>
              </a:spcBef>
              <a:buClr>
                <a:srgbClr val="717074">
                  <a:lumMod val="60000"/>
                  <a:lumOff val="40000"/>
                </a:srgbClr>
              </a:buClr>
            </a:pPr>
            <a:r>
              <a:rPr lang="en-US" sz="1400" b="1">
                <a:solidFill>
                  <a:srgbClr val="0091DA"/>
                </a:solidFill>
              </a:rPr>
              <a:t>Drives Utilization</a:t>
            </a:r>
          </a:p>
          <a:p>
            <a:pPr>
              <a:spcBef>
                <a:spcPts val="600"/>
              </a:spcBef>
              <a:buClr>
                <a:srgbClr val="717074">
                  <a:lumMod val="60000"/>
                  <a:lumOff val="40000"/>
                </a:srgbClr>
              </a:buClr>
            </a:pPr>
            <a:r>
              <a:rPr lang="en-US" sz="1400">
                <a:solidFill>
                  <a:srgbClr val="3F3F3F"/>
                </a:solidFill>
              </a:rPr>
              <a:t>Provides maximum utilization as one can continue to overcommit to drive utilization.</a:t>
            </a:r>
          </a:p>
          <a:p>
            <a:pPr>
              <a:spcBef>
                <a:spcPts val="600"/>
              </a:spcBef>
              <a:buClr>
                <a:srgbClr val="717074">
                  <a:lumMod val="60000"/>
                  <a:lumOff val="40000"/>
                </a:srgbClr>
              </a:buClr>
            </a:pPr>
            <a:endParaRPr lang="en-US" sz="1400" b="1">
              <a:solidFill>
                <a:srgbClr val="0091DA"/>
              </a:solidFill>
            </a:endParaRPr>
          </a:p>
          <a:p>
            <a:pPr>
              <a:spcBef>
                <a:spcPts val="1200"/>
              </a:spcBef>
              <a:buClr>
                <a:srgbClr val="717074">
                  <a:lumMod val="60000"/>
                  <a:lumOff val="40000"/>
                </a:srgbClr>
              </a:buClr>
            </a:pPr>
            <a:r>
              <a:rPr lang="en-US" sz="1400" b="1">
                <a:solidFill>
                  <a:srgbClr val="0091DA"/>
                </a:solidFill>
              </a:rPr>
              <a:t>Performance Based</a:t>
            </a:r>
          </a:p>
          <a:p>
            <a:pPr>
              <a:spcBef>
                <a:spcPts val="600"/>
              </a:spcBef>
              <a:buClr>
                <a:srgbClr val="717074">
                  <a:lumMod val="60000"/>
                  <a:lumOff val="40000"/>
                </a:srgbClr>
              </a:buClr>
            </a:pPr>
            <a:r>
              <a:rPr lang="en-US" sz="1400">
                <a:solidFill>
                  <a:srgbClr val="3F3F3F"/>
                </a:solidFill>
              </a:rPr>
              <a:t>Performance is the key consideration and capacity is full as soon as performance is as risk. </a:t>
            </a:r>
            <a:endParaRPr lang="en-US" sz="1400" b="1">
              <a:solidFill>
                <a:srgbClr val="0091DA"/>
              </a:solidFill>
            </a:endParaRPr>
          </a:p>
        </p:txBody>
      </p:sp>
      <p:sp>
        <p:nvSpPr>
          <p:cNvPr id="68" name="Content Placeholder 6">
            <a:extLst>
              <a:ext uri="{FF2B5EF4-FFF2-40B4-BE49-F238E27FC236}">
                <a16:creationId xmlns:a16="http://schemas.microsoft.com/office/drawing/2014/main" id="{97AD08A8-F93B-42E7-A7E3-190053E5FB94}"/>
              </a:ext>
            </a:extLst>
          </p:cNvPr>
          <p:cNvSpPr txBox="1">
            <a:spLocks/>
          </p:cNvSpPr>
          <p:nvPr/>
        </p:nvSpPr>
        <p:spPr>
          <a:xfrm>
            <a:off x="6585109" y="2914784"/>
            <a:ext cx="5470837" cy="3256702"/>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spcBef>
                <a:spcPts val="1200"/>
              </a:spcBef>
              <a:buClr>
                <a:srgbClr val="717074">
                  <a:lumMod val="60000"/>
                  <a:lumOff val="40000"/>
                </a:srgbClr>
              </a:buClr>
            </a:pPr>
            <a:r>
              <a:rPr lang="en-US" sz="1400" b="1">
                <a:solidFill>
                  <a:srgbClr val="0091DA"/>
                </a:solidFill>
              </a:rPr>
              <a:t>Procurement Planning</a:t>
            </a:r>
          </a:p>
          <a:p>
            <a:pPr>
              <a:spcBef>
                <a:spcPts val="600"/>
              </a:spcBef>
              <a:buClr>
                <a:srgbClr val="717074">
                  <a:lumMod val="60000"/>
                  <a:lumOff val="40000"/>
                </a:srgbClr>
              </a:buClr>
            </a:pPr>
            <a:r>
              <a:rPr lang="en-US" sz="1400">
                <a:solidFill>
                  <a:srgbClr val="3F3F3F"/>
                </a:solidFill>
              </a:rPr>
              <a:t>Helps in procuring new resources with an estimated overcommitment ratio.</a:t>
            </a:r>
          </a:p>
          <a:p>
            <a:pPr>
              <a:spcBef>
                <a:spcPts val="600"/>
              </a:spcBef>
              <a:buClr>
                <a:srgbClr val="717074">
                  <a:lumMod val="60000"/>
                  <a:lumOff val="40000"/>
                </a:srgbClr>
              </a:buClr>
            </a:pPr>
            <a:endParaRPr lang="en-US" sz="1400">
              <a:solidFill>
                <a:srgbClr val="3F3F3F"/>
              </a:solidFill>
            </a:endParaRPr>
          </a:p>
          <a:p>
            <a:pPr>
              <a:spcBef>
                <a:spcPts val="1200"/>
              </a:spcBef>
              <a:buClr>
                <a:srgbClr val="717074">
                  <a:lumMod val="60000"/>
                  <a:lumOff val="40000"/>
                </a:srgbClr>
              </a:buClr>
            </a:pPr>
            <a:r>
              <a:rPr lang="en-US" sz="1400" b="1">
                <a:solidFill>
                  <a:srgbClr val="0091DA"/>
                </a:solidFill>
              </a:rPr>
              <a:t>No Overcommitment</a:t>
            </a:r>
          </a:p>
          <a:p>
            <a:pPr>
              <a:spcBef>
                <a:spcPts val="600"/>
              </a:spcBef>
              <a:buClr>
                <a:srgbClr val="717074">
                  <a:lumMod val="60000"/>
                  <a:lumOff val="40000"/>
                </a:srgbClr>
              </a:buClr>
            </a:pPr>
            <a:r>
              <a:rPr lang="en-US" sz="1400">
                <a:solidFill>
                  <a:srgbClr val="3F3F3F"/>
                </a:solidFill>
              </a:rPr>
              <a:t>Helps avoid overcommitment for running business critical workloads.</a:t>
            </a:r>
          </a:p>
          <a:p>
            <a:pPr>
              <a:spcBef>
                <a:spcPts val="600"/>
              </a:spcBef>
              <a:buClr>
                <a:srgbClr val="717074">
                  <a:lumMod val="60000"/>
                  <a:lumOff val="40000"/>
                </a:srgbClr>
              </a:buClr>
            </a:pPr>
            <a:endParaRPr lang="en-US" sz="1400" b="1">
              <a:solidFill>
                <a:srgbClr val="0091DA"/>
              </a:solidFill>
            </a:endParaRPr>
          </a:p>
          <a:p>
            <a:pPr>
              <a:spcBef>
                <a:spcPts val="1200"/>
              </a:spcBef>
              <a:buClr>
                <a:srgbClr val="717074">
                  <a:lumMod val="60000"/>
                  <a:lumOff val="40000"/>
                </a:srgbClr>
              </a:buClr>
            </a:pPr>
            <a:r>
              <a:rPr lang="en-US" sz="1400" b="1" err="1">
                <a:solidFill>
                  <a:srgbClr val="0091DA"/>
                </a:solidFill>
              </a:rPr>
              <a:t>Showback</a:t>
            </a:r>
            <a:r>
              <a:rPr lang="en-US" sz="1400" b="1">
                <a:solidFill>
                  <a:srgbClr val="0091DA"/>
                </a:solidFill>
              </a:rPr>
              <a:t> and Reporting</a:t>
            </a:r>
          </a:p>
          <a:p>
            <a:pPr>
              <a:spcBef>
                <a:spcPts val="600"/>
              </a:spcBef>
              <a:buClr>
                <a:srgbClr val="717074">
                  <a:lumMod val="60000"/>
                  <a:lumOff val="40000"/>
                </a:srgbClr>
              </a:buClr>
            </a:pPr>
            <a:r>
              <a:rPr lang="en-US" sz="1400">
                <a:solidFill>
                  <a:srgbClr val="3F3F3F"/>
                </a:solidFill>
              </a:rPr>
              <a:t>Used by IT providers in shared services to not overcommit beyond contractual obligation.</a:t>
            </a:r>
            <a:endParaRPr lang="en-US" sz="1400" b="1">
              <a:solidFill>
                <a:srgbClr val="0091DA"/>
              </a:solidFill>
            </a:endParaRPr>
          </a:p>
        </p:txBody>
      </p:sp>
    </p:spTree>
    <p:extLst>
      <p:ext uri="{BB962C8B-B14F-4D97-AF65-F5344CB8AC3E}">
        <p14:creationId xmlns:p14="http://schemas.microsoft.com/office/powerpoint/2010/main" val="2794183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6" presetClass="entr" presetSubtype="42"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barn(outHorizontal)">
                                      <p:cBhvr>
                                        <p:cTn id="14" dur="9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3A475-840D-414B-8CAA-A9A71FD5193D}"/>
              </a:ext>
            </a:extLst>
          </p:cNvPr>
          <p:cNvSpPr>
            <a:spLocks noGrp="1"/>
          </p:cNvSpPr>
          <p:nvPr>
            <p:ph type="title"/>
          </p:nvPr>
        </p:nvSpPr>
        <p:spPr/>
        <p:txBody>
          <a:bodyPr/>
          <a:lstStyle/>
          <a:p>
            <a:r>
              <a:rPr lang="en-US"/>
              <a:t>Capacity Buffer</a:t>
            </a:r>
          </a:p>
        </p:txBody>
      </p:sp>
      <p:pic>
        <p:nvPicPr>
          <p:cNvPr id="9" name="Content Placeholder 8">
            <a:extLst>
              <a:ext uri="{FF2B5EF4-FFF2-40B4-BE49-F238E27FC236}">
                <a16:creationId xmlns:a16="http://schemas.microsoft.com/office/drawing/2014/main" id="{9FB24D5D-48C4-4D3D-8380-CFAAE403268F}"/>
              </a:ext>
            </a:extLst>
          </p:cNvPr>
          <p:cNvPicPr>
            <a:picLocks noGrp="1" noChangeAspect="1"/>
          </p:cNvPicPr>
          <p:nvPr>
            <p:ph sz="quarter" idx="18"/>
          </p:nvPr>
        </p:nvPicPr>
        <p:blipFill>
          <a:blip r:embed="rId3"/>
          <a:stretch>
            <a:fillRect/>
          </a:stretch>
        </p:blipFill>
        <p:spPr>
          <a:xfrm>
            <a:off x="579809" y="1312784"/>
            <a:ext cx="3063564" cy="4950430"/>
          </a:xfrm>
          <a:prstGeom prst="rect">
            <a:avLst/>
          </a:prstGeom>
        </p:spPr>
      </p:pic>
      <p:sp>
        <p:nvSpPr>
          <p:cNvPr id="11" name="Rectangle 10">
            <a:extLst>
              <a:ext uri="{FF2B5EF4-FFF2-40B4-BE49-F238E27FC236}">
                <a16:creationId xmlns:a16="http://schemas.microsoft.com/office/drawing/2014/main" id="{9E5DDD5C-DDAC-43BC-A80C-26D0398EF42B}"/>
              </a:ext>
            </a:extLst>
          </p:cNvPr>
          <p:cNvSpPr/>
          <p:nvPr/>
        </p:nvSpPr>
        <p:spPr>
          <a:xfrm>
            <a:off x="630187" y="4539120"/>
            <a:ext cx="2825245" cy="1302063"/>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endParaRPr>
          </a:p>
        </p:txBody>
      </p:sp>
      <p:sp>
        <p:nvSpPr>
          <p:cNvPr id="10" name="Rectangular Callout 9">
            <a:extLst>
              <a:ext uri="{FF2B5EF4-FFF2-40B4-BE49-F238E27FC236}">
                <a16:creationId xmlns:a16="http://schemas.microsoft.com/office/drawing/2014/main" id="{A5B8F9F2-1C14-4EF7-96E4-7D9542F1EE22}"/>
              </a:ext>
            </a:extLst>
          </p:cNvPr>
          <p:cNvSpPr/>
          <p:nvPr/>
        </p:nvSpPr>
        <p:spPr>
          <a:xfrm>
            <a:off x="1995179" y="5440136"/>
            <a:ext cx="2093301" cy="937038"/>
          </a:xfrm>
          <a:prstGeom prst="wedgeRectCallout">
            <a:avLst>
              <a:gd name="adj1" fmla="val -66144"/>
              <a:gd name="adj2" fmla="val -34229"/>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a:t>Capacity Buffer Settings</a:t>
            </a:r>
          </a:p>
        </p:txBody>
      </p:sp>
      <p:pic>
        <p:nvPicPr>
          <p:cNvPr id="8" name="Content Placeholder 8">
            <a:extLst>
              <a:ext uri="{FF2B5EF4-FFF2-40B4-BE49-F238E27FC236}">
                <a16:creationId xmlns:a16="http://schemas.microsoft.com/office/drawing/2014/main" id="{84EA3DED-EFE3-4F76-98A7-FAB28256E1BD}"/>
              </a:ext>
            </a:extLst>
          </p:cNvPr>
          <p:cNvPicPr>
            <a:picLocks noChangeAspect="1"/>
          </p:cNvPicPr>
          <p:nvPr/>
        </p:nvPicPr>
        <p:blipFill>
          <a:blip r:embed="rId4"/>
          <a:stretch>
            <a:fillRect/>
          </a:stretch>
        </p:blipFill>
        <p:spPr>
          <a:xfrm>
            <a:off x="4826977" y="243024"/>
            <a:ext cx="5767754" cy="4121777"/>
          </a:xfrm>
          <a:prstGeom prst="rect">
            <a:avLst/>
          </a:prstGeom>
        </p:spPr>
      </p:pic>
      <p:sp>
        <p:nvSpPr>
          <p:cNvPr id="7" name="Content Placeholder 6">
            <a:extLst>
              <a:ext uri="{FF2B5EF4-FFF2-40B4-BE49-F238E27FC236}">
                <a16:creationId xmlns:a16="http://schemas.microsoft.com/office/drawing/2014/main" id="{A1B8BEF8-E019-40CA-899B-B894B218A7FE}"/>
              </a:ext>
            </a:extLst>
          </p:cNvPr>
          <p:cNvSpPr>
            <a:spLocks noGrp="1"/>
          </p:cNvSpPr>
          <p:nvPr>
            <p:ph sz="quarter" idx="17"/>
          </p:nvPr>
        </p:nvSpPr>
        <p:spPr>
          <a:xfrm>
            <a:off x="3785068" y="4425621"/>
            <a:ext cx="7940681" cy="2189355"/>
          </a:xfrm>
        </p:spPr>
        <p:txBody>
          <a:bodyPr/>
          <a:lstStyle/>
          <a:p>
            <a:pPr>
              <a:spcBef>
                <a:spcPts val="1200"/>
              </a:spcBef>
            </a:pPr>
            <a:r>
              <a:rPr lang="en-US" b="1">
                <a:solidFill>
                  <a:schemeClr val="accent1"/>
                </a:solidFill>
              </a:rPr>
              <a:t>Capacity Buffer</a:t>
            </a:r>
            <a:r>
              <a:rPr lang="en-US"/>
              <a:t> provides an option to reserve a percentage of Total Capacity – HA for </a:t>
            </a:r>
            <a:r>
              <a:rPr lang="en-US" b="1">
                <a:solidFill>
                  <a:schemeClr val="accent1"/>
                </a:solidFill>
              </a:rPr>
              <a:t>Cluster Compute Resource</a:t>
            </a:r>
            <a:r>
              <a:rPr lang="en-US"/>
              <a:t> and </a:t>
            </a:r>
            <a:r>
              <a:rPr lang="en-US" b="1">
                <a:solidFill>
                  <a:schemeClr val="accent1"/>
                </a:solidFill>
              </a:rPr>
              <a:t>Datastore Cluster </a:t>
            </a:r>
            <a:r>
              <a:rPr lang="en-US"/>
              <a:t>objects</a:t>
            </a:r>
          </a:p>
          <a:p>
            <a:pPr>
              <a:spcBef>
                <a:spcPts val="1200"/>
              </a:spcBef>
            </a:pPr>
            <a:r>
              <a:rPr lang="en-US" b="1">
                <a:solidFill>
                  <a:schemeClr val="accent1"/>
                </a:solidFill>
              </a:rPr>
              <a:t>Use to reserve capacity </a:t>
            </a:r>
            <a:r>
              <a:rPr lang="en-US"/>
              <a:t>beyond what is reserved for HA</a:t>
            </a:r>
          </a:p>
          <a:p>
            <a:pPr>
              <a:spcBef>
                <a:spcPts val="1200"/>
              </a:spcBef>
            </a:pPr>
            <a:r>
              <a:rPr lang="en-US" b="1">
                <a:solidFill>
                  <a:schemeClr val="accent1"/>
                </a:solidFill>
              </a:rPr>
              <a:t>Disabled by default </a:t>
            </a:r>
            <a:r>
              <a:rPr lang="en-US"/>
              <a:t>on new installs</a:t>
            </a:r>
          </a:p>
          <a:p>
            <a:pPr>
              <a:spcBef>
                <a:spcPts val="1200"/>
              </a:spcBef>
            </a:pPr>
            <a:r>
              <a:rPr lang="en-US" b="1">
                <a:solidFill>
                  <a:schemeClr val="accent1"/>
                </a:solidFill>
              </a:rPr>
              <a:t>Settings retained during upgrade</a:t>
            </a:r>
            <a:r>
              <a:rPr lang="en-US"/>
              <a:t> from vRealize Operations 6.6.1</a:t>
            </a:r>
          </a:p>
        </p:txBody>
      </p:sp>
      <p:sp>
        <p:nvSpPr>
          <p:cNvPr id="13" name="Rectangular Callout 27">
            <a:extLst>
              <a:ext uri="{FF2B5EF4-FFF2-40B4-BE49-F238E27FC236}">
                <a16:creationId xmlns:a16="http://schemas.microsoft.com/office/drawing/2014/main" id="{7E15FAB4-D4C8-4C59-8C53-E7901AF906EA}"/>
              </a:ext>
            </a:extLst>
          </p:cNvPr>
          <p:cNvSpPr/>
          <p:nvPr/>
        </p:nvSpPr>
        <p:spPr>
          <a:xfrm>
            <a:off x="6708756" y="3176137"/>
            <a:ext cx="2297253" cy="450899"/>
          </a:xfrm>
          <a:prstGeom prst="wedgeRectCallout">
            <a:avLst>
              <a:gd name="adj1" fmla="val -19508"/>
              <a:gd name="adj2" fmla="val -858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HA and Buffer</a:t>
            </a:r>
          </a:p>
        </p:txBody>
      </p:sp>
      <p:sp>
        <p:nvSpPr>
          <p:cNvPr id="12" name="Rectangular Callout 27">
            <a:extLst>
              <a:ext uri="{FF2B5EF4-FFF2-40B4-BE49-F238E27FC236}">
                <a16:creationId xmlns:a16="http://schemas.microsoft.com/office/drawing/2014/main" id="{AB09187D-2773-4FD3-AEC8-02976693CB29}"/>
              </a:ext>
            </a:extLst>
          </p:cNvPr>
          <p:cNvSpPr/>
          <p:nvPr/>
        </p:nvSpPr>
        <p:spPr>
          <a:xfrm>
            <a:off x="8087806" y="2043906"/>
            <a:ext cx="2297253" cy="450899"/>
          </a:xfrm>
          <a:prstGeom prst="wedgeRectCallout">
            <a:avLst>
              <a:gd name="adj1" fmla="val 26803"/>
              <a:gd name="adj2" fmla="val 85728"/>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t>HA and Buffer</a:t>
            </a:r>
          </a:p>
        </p:txBody>
      </p:sp>
    </p:spTree>
    <p:extLst>
      <p:ext uri="{BB962C8B-B14F-4D97-AF65-F5344CB8AC3E}">
        <p14:creationId xmlns:p14="http://schemas.microsoft.com/office/powerpoint/2010/main" val="288479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8857FF-82B6-495B-95B3-7C053E3580DC}"/>
              </a:ext>
            </a:extLst>
          </p:cNvPr>
          <p:cNvPicPr>
            <a:picLocks noChangeAspect="1"/>
          </p:cNvPicPr>
          <p:nvPr/>
        </p:nvPicPr>
        <p:blipFill>
          <a:blip r:embed="rId2"/>
          <a:stretch>
            <a:fillRect/>
          </a:stretch>
        </p:blipFill>
        <p:spPr>
          <a:xfrm>
            <a:off x="8215266" y="3743225"/>
            <a:ext cx="3799674" cy="2754499"/>
          </a:xfrm>
          <a:prstGeom prst="rect">
            <a:avLst/>
          </a:prstGeom>
        </p:spPr>
      </p:pic>
      <p:pic>
        <p:nvPicPr>
          <p:cNvPr id="6" name="Content Placeholder 7">
            <a:extLst>
              <a:ext uri="{FF2B5EF4-FFF2-40B4-BE49-F238E27FC236}">
                <a16:creationId xmlns:a16="http://schemas.microsoft.com/office/drawing/2014/main" id="{E8AE63B3-535C-4527-BD1D-C3B033194D31}"/>
              </a:ext>
            </a:extLst>
          </p:cNvPr>
          <p:cNvPicPr>
            <a:picLocks noChangeAspect="1"/>
          </p:cNvPicPr>
          <p:nvPr/>
        </p:nvPicPr>
        <p:blipFill>
          <a:blip r:embed="rId3"/>
          <a:stretch>
            <a:fillRect/>
          </a:stretch>
        </p:blipFill>
        <p:spPr>
          <a:xfrm>
            <a:off x="4271494" y="3500708"/>
            <a:ext cx="3799674" cy="3009023"/>
          </a:xfrm>
          <a:prstGeom prst="rect">
            <a:avLst/>
          </a:prstGeom>
        </p:spPr>
      </p:pic>
      <p:pic>
        <p:nvPicPr>
          <p:cNvPr id="7" name="Picture 6">
            <a:extLst>
              <a:ext uri="{FF2B5EF4-FFF2-40B4-BE49-F238E27FC236}">
                <a16:creationId xmlns:a16="http://schemas.microsoft.com/office/drawing/2014/main" id="{17AEB732-1239-44ED-A6FD-C884FBAFAACE}"/>
              </a:ext>
            </a:extLst>
          </p:cNvPr>
          <p:cNvPicPr>
            <a:picLocks noChangeAspect="1"/>
          </p:cNvPicPr>
          <p:nvPr/>
        </p:nvPicPr>
        <p:blipFill>
          <a:blip r:embed="rId4"/>
          <a:stretch>
            <a:fillRect/>
          </a:stretch>
        </p:blipFill>
        <p:spPr>
          <a:xfrm>
            <a:off x="5525275" y="486855"/>
            <a:ext cx="5246078" cy="3182266"/>
          </a:xfrm>
          <a:prstGeom prst="rect">
            <a:avLst/>
          </a:prstGeom>
        </p:spPr>
      </p:pic>
      <p:sp>
        <p:nvSpPr>
          <p:cNvPr id="2" name="Content Placeholder 1">
            <a:extLst>
              <a:ext uri="{FF2B5EF4-FFF2-40B4-BE49-F238E27FC236}">
                <a16:creationId xmlns:a16="http://schemas.microsoft.com/office/drawing/2014/main" id="{B27238FE-AE07-4003-BE10-51566AE2D9EB}"/>
              </a:ext>
            </a:extLst>
          </p:cNvPr>
          <p:cNvSpPr>
            <a:spLocks noGrp="1"/>
          </p:cNvSpPr>
          <p:nvPr>
            <p:ph sz="quarter" idx="14"/>
          </p:nvPr>
        </p:nvSpPr>
        <p:spPr>
          <a:xfrm>
            <a:off x="616505" y="1600201"/>
            <a:ext cx="3577843" cy="4572000"/>
          </a:xfrm>
        </p:spPr>
        <p:txBody>
          <a:bodyPr/>
          <a:lstStyle/>
          <a:p>
            <a:r>
              <a:rPr lang="en-US" b="1">
                <a:solidFill>
                  <a:schemeClr val="accent1"/>
                </a:solidFill>
              </a:rPr>
              <a:t>Define Custom Profiles </a:t>
            </a:r>
            <a:r>
              <a:rPr lang="en-US"/>
              <a:t>to see Capacity Remaining based on your standard virtual machine sizes</a:t>
            </a:r>
          </a:p>
          <a:p>
            <a:r>
              <a:rPr lang="en-US" b="1">
                <a:solidFill>
                  <a:schemeClr val="accent1"/>
                </a:solidFill>
              </a:rPr>
              <a:t>Configure CPU, Memory, or Disk Space </a:t>
            </a:r>
            <a:r>
              <a:rPr lang="en-US"/>
              <a:t>for Demand or Allocation</a:t>
            </a:r>
          </a:p>
          <a:p>
            <a:r>
              <a:rPr lang="en-US" b="1">
                <a:solidFill>
                  <a:schemeClr val="accent1"/>
                </a:solidFill>
              </a:rPr>
              <a:t>Custom Profiles can be disabled </a:t>
            </a:r>
            <a:r>
              <a:rPr lang="en-US"/>
              <a:t>per cluster using policies to allow different profiles per cluster</a:t>
            </a:r>
          </a:p>
          <a:p>
            <a:r>
              <a:rPr lang="en-US" b="1">
                <a:solidFill>
                  <a:schemeClr val="accent1"/>
                </a:solidFill>
              </a:rPr>
              <a:t>Example: </a:t>
            </a:r>
            <a:r>
              <a:rPr lang="en-US"/>
              <a:t>Small, Medium, and Large profiles</a:t>
            </a:r>
          </a:p>
        </p:txBody>
      </p:sp>
      <p:sp>
        <p:nvSpPr>
          <p:cNvPr id="3" name="Subtitle 2">
            <a:extLst>
              <a:ext uri="{FF2B5EF4-FFF2-40B4-BE49-F238E27FC236}">
                <a16:creationId xmlns:a16="http://schemas.microsoft.com/office/drawing/2014/main" id="{E11783A3-0897-4CE9-8BDA-1B3E2F665014}"/>
              </a:ext>
            </a:extLst>
          </p:cNvPr>
          <p:cNvSpPr>
            <a:spLocks noGrp="1"/>
          </p:cNvSpPr>
          <p:nvPr>
            <p:ph type="subTitle" idx="10"/>
          </p:nvPr>
        </p:nvSpPr>
        <p:spPr/>
        <p:txBody>
          <a:bodyPr/>
          <a:lstStyle/>
          <a:p>
            <a:r>
              <a:rPr lang="en-US"/>
              <a:t>Virtual Machines Remaining</a:t>
            </a:r>
          </a:p>
        </p:txBody>
      </p:sp>
      <p:sp>
        <p:nvSpPr>
          <p:cNvPr id="4" name="Title 3">
            <a:extLst>
              <a:ext uri="{FF2B5EF4-FFF2-40B4-BE49-F238E27FC236}">
                <a16:creationId xmlns:a16="http://schemas.microsoft.com/office/drawing/2014/main" id="{C81154A8-C3A3-4415-BA70-6EDC0BC54A80}"/>
              </a:ext>
            </a:extLst>
          </p:cNvPr>
          <p:cNvSpPr>
            <a:spLocks noGrp="1"/>
          </p:cNvSpPr>
          <p:nvPr>
            <p:ph type="title"/>
          </p:nvPr>
        </p:nvSpPr>
        <p:spPr/>
        <p:txBody>
          <a:bodyPr/>
          <a:lstStyle/>
          <a:p>
            <a:r>
              <a:rPr lang="en-US"/>
              <a:t>Define Custom Profiles</a:t>
            </a:r>
          </a:p>
        </p:txBody>
      </p:sp>
      <p:sp>
        <p:nvSpPr>
          <p:cNvPr id="11" name="Speech Bubble: Rectangle 10">
            <a:extLst>
              <a:ext uri="{FF2B5EF4-FFF2-40B4-BE49-F238E27FC236}">
                <a16:creationId xmlns:a16="http://schemas.microsoft.com/office/drawing/2014/main" id="{F8034CA4-5265-4FF9-8385-C18E19BBFB7D}"/>
              </a:ext>
            </a:extLst>
          </p:cNvPr>
          <p:cNvSpPr/>
          <p:nvPr/>
        </p:nvSpPr>
        <p:spPr>
          <a:xfrm>
            <a:off x="3815861" y="5802523"/>
            <a:ext cx="2932190" cy="616257"/>
          </a:xfrm>
          <a:prstGeom prst="wedgeRectCallout">
            <a:avLst>
              <a:gd name="adj1" fmla="val -13552"/>
              <a:gd name="adj2" fmla="val -7846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600">
                <a:solidFill>
                  <a:prstClr val="white"/>
                </a:solidFill>
                <a:latin typeface="Metropolis"/>
              </a:rPr>
              <a:t>Demand or Allocation Settings</a:t>
            </a:r>
            <a:endParaRPr kumimoji="0" lang="en-US" sz="1600" b="0" i="0" u="none" strike="noStrike" kern="1200" cap="none" spc="0" normalizeH="0" baseline="0" noProof="0">
              <a:ln>
                <a:noFill/>
              </a:ln>
              <a:solidFill>
                <a:prstClr val="white"/>
              </a:solidFill>
              <a:effectLst/>
              <a:uLnTx/>
              <a:uFillTx/>
              <a:latin typeface="Metropolis"/>
              <a:ea typeface="+mn-ea"/>
              <a:cs typeface="+mn-cs"/>
            </a:endParaRPr>
          </a:p>
        </p:txBody>
      </p:sp>
      <p:sp>
        <p:nvSpPr>
          <p:cNvPr id="12" name="Speech Bubble: Rectangle 11">
            <a:extLst>
              <a:ext uri="{FF2B5EF4-FFF2-40B4-BE49-F238E27FC236}">
                <a16:creationId xmlns:a16="http://schemas.microsoft.com/office/drawing/2014/main" id="{E739C393-C585-4268-B41F-D37874CD189E}"/>
              </a:ext>
            </a:extLst>
          </p:cNvPr>
          <p:cNvSpPr/>
          <p:nvPr/>
        </p:nvSpPr>
        <p:spPr>
          <a:xfrm>
            <a:off x="9530862" y="5257800"/>
            <a:ext cx="2406932" cy="522684"/>
          </a:xfrm>
          <a:prstGeom prst="wedgeRectCallout">
            <a:avLst>
              <a:gd name="adj1" fmla="val -16231"/>
              <a:gd name="adj2" fmla="val 11890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Metropolis"/>
                <a:ea typeface="+mn-ea"/>
                <a:cs typeface="+mn-cs"/>
              </a:rPr>
              <a:t>Disable </a:t>
            </a:r>
            <a:r>
              <a:rPr lang="en-US" sz="1600">
                <a:solidFill>
                  <a:prstClr val="white"/>
                </a:solidFill>
                <a:latin typeface="Metropolis"/>
              </a:rPr>
              <a:t>Profiles per Policy</a:t>
            </a:r>
            <a:endParaRPr kumimoji="0" lang="en-US" sz="1600" b="0" i="0" u="none" strike="noStrike" kern="1200" cap="none" spc="0" normalizeH="0" baseline="0" noProof="0">
              <a:ln>
                <a:noFill/>
              </a:ln>
              <a:solidFill>
                <a:prstClr val="white"/>
              </a:solidFill>
              <a:effectLst/>
              <a:uLnTx/>
              <a:uFillTx/>
              <a:latin typeface="Metropolis"/>
              <a:ea typeface="+mn-ea"/>
              <a:cs typeface="+mn-cs"/>
            </a:endParaRPr>
          </a:p>
        </p:txBody>
      </p:sp>
      <p:sp>
        <p:nvSpPr>
          <p:cNvPr id="10" name="Speech Bubble: Rectangle 9">
            <a:extLst>
              <a:ext uri="{FF2B5EF4-FFF2-40B4-BE49-F238E27FC236}">
                <a16:creationId xmlns:a16="http://schemas.microsoft.com/office/drawing/2014/main" id="{3C3225E9-F394-49B6-8F09-9AC8F055DA1D}"/>
              </a:ext>
            </a:extLst>
          </p:cNvPr>
          <p:cNvSpPr/>
          <p:nvPr/>
        </p:nvSpPr>
        <p:spPr>
          <a:xfrm>
            <a:off x="4271494" y="1292072"/>
            <a:ext cx="1107078" cy="616257"/>
          </a:xfrm>
          <a:prstGeom prst="wedgeRectCallout">
            <a:avLst>
              <a:gd name="adj1" fmla="val 67528"/>
              <a:gd name="adj2" fmla="val -185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600">
                <a:solidFill>
                  <a:prstClr val="white"/>
                </a:solidFill>
                <a:latin typeface="Metropolis"/>
              </a:rPr>
              <a:t>Custom Profiles</a:t>
            </a:r>
            <a:endParaRPr kumimoji="0" lang="en-US" sz="1600" b="0" i="0" u="none" strike="noStrike" kern="1200" cap="none" spc="0" normalizeH="0" baseline="0" noProof="0">
              <a:ln>
                <a:noFill/>
              </a:ln>
              <a:solidFill>
                <a:prstClr val="white"/>
              </a:solidFill>
              <a:effectLst/>
              <a:uLnTx/>
              <a:uFillTx/>
              <a:latin typeface="Metropolis"/>
              <a:ea typeface="+mn-ea"/>
              <a:cs typeface="+mn-cs"/>
            </a:endParaRPr>
          </a:p>
        </p:txBody>
      </p:sp>
    </p:spTree>
    <p:extLst>
      <p:ext uri="{BB962C8B-B14F-4D97-AF65-F5344CB8AC3E}">
        <p14:creationId xmlns:p14="http://schemas.microsoft.com/office/powerpoint/2010/main" val="9307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Presentation2" id="{D7C8A218-D1C0-4C8E-B3AF-2A5E617348D5}" vid="{5B799942-B6F2-4B67-B477-64C29BA6CA07}"/>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F11067474EB849A79C51CD6F5F0E96" ma:contentTypeVersion="13" ma:contentTypeDescription="Create a new document." ma:contentTypeScope="" ma:versionID="7e93d52d5d501b97ced60de05713f753">
  <xsd:schema xmlns:xsd="http://www.w3.org/2001/XMLSchema" xmlns:xs="http://www.w3.org/2001/XMLSchema" xmlns:p="http://schemas.microsoft.com/office/2006/metadata/properties" xmlns:ns2="11f0c28b-1edb-481f-9aff-1c33d9cbff1f" xmlns:ns3="bd2556fe-f31a-4bae-a2bd-588fceec6a59" targetNamespace="http://schemas.microsoft.com/office/2006/metadata/properties" ma:root="true" ma:fieldsID="73cedb630ade5da830a1234e8b6bd58b" ns2:_="" ns3:_="">
    <xsd:import namespace="11f0c28b-1edb-481f-9aff-1c33d9cbff1f"/>
    <xsd:import namespace="bd2556fe-f31a-4bae-a2bd-588fceec6a5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f0c28b-1edb-481f-9aff-1c33d9cbff1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0d7339d5-a48f-4c50-95af-6f931d1eef9e}" ma:internalName="TaxCatchAll" ma:showField="CatchAllData" ma:web="11f0c28b-1edb-481f-9aff-1c33d9cbff1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d2556fe-f31a-4bae-a2bd-588fceec6a5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5e2881d-93c9-4b6d-a08c-48bb4ed1ec6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d2556fe-f31a-4bae-a2bd-588fceec6a59">
      <Terms xmlns="http://schemas.microsoft.com/office/infopath/2007/PartnerControls"/>
    </lcf76f155ced4ddcb4097134ff3c332f>
    <TaxCatchAll xmlns="11f0c28b-1edb-481f-9aff-1c33d9cbff1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1D987A-7283-493E-B600-07E56B3DA4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f0c28b-1edb-481f-9aff-1c33d9cbff1f"/>
    <ds:schemaRef ds:uri="bd2556fe-f31a-4bae-a2bd-588fceec6a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7B5A39-26DA-47D8-91C7-85AD025C319D}">
  <ds:schemaRefs>
    <ds:schemaRef ds:uri="http://schemas.microsoft.com/office/2006/documentManagement/types"/>
    <ds:schemaRef ds:uri="9a2c70aa-f35a-4a5d-87e2-2b2bca45a1f1"/>
    <ds:schemaRef ds:uri="http://purl.org/dc/elements/1.1/"/>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c29de0bd-11e7-497d-ab54-970fc98a21d0"/>
    <ds:schemaRef ds:uri="http://schemas.microsoft.com/office/2006/metadata/properties"/>
    <ds:schemaRef ds:uri="bd2556fe-f31a-4bae-a2bd-588fceec6a59"/>
    <ds:schemaRef ds:uri="11f0c28b-1edb-481f-9aff-1c33d9cbff1f"/>
  </ds:schemaRefs>
</ds:datastoreItem>
</file>

<file path=customXml/itemProps3.xml><?xml version="1.0" encoding="utf-8"?>
<ds:datastoreItem xmlns:ds="http://schemas.openxmlformats.org/officeDocument/2006/customXml" ds:itemID="{D4FA1517-5DC4-4374-9DB3-55EE340BBD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2955</TotalTime>
  <Words>2634</Words>
  <Application>Microsoft Office PowerPoint</Application>
  <PresentationFormat>Custom</PresentationFormat>
  <Paragraphs>420</Paragraphs>
  <Slides>45</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Arial,Sans-Serif</vt:lpstr>
      <vt:lpstr>Camphor Std</vt:lpstr>
      <vt:lpstr>Gilroy</vt:lpstr>
      <vt:lpstr>Inter-Regular</vt:lpstr>
      <vt:lpstr>Metropolis</vt:lpstr>
      <vt:lpstr>Metropolis Light</vt:lpstr>
      <vt:lpstr>Metropolis Light (Headings)</vt:lpstr>
      <vt:lpstr>Open Sans</vt:lpstr>
      <vt:lpstr>-webkit-standard</vt:lpstr>
      <vt:lpstr>VMware_white_16x9</vt:lpstr>
      <vt:lpstr>VMware Aria™ Operations</vt:lpstr>
      <vt:lpstr>PowerPoint Presentation</vt:lpstr>
      <vt:lpstr>Efficient Capacity Management</vt:lpstr>
      <vt:lpstr>Assess Capacity</vt:lpstr>
      <vt:lpstr>Assess Capacity, Predict Demand, and get Recommendations</vt:lpstr>
      <vt:lpstr>Assess Capacity, Predict Demand, and get Recommendations</vt:lpstr>
      <vt:lpstr>Capacity Planning</vt:lpstr>
      <vt:lpstr>Capacity Buffer</vt:lpstr>
      <vt:lpstr>Define Custom Profiles</vt:lpstr>
      <vt:lpstr>Reclaim</vt:lpstr>
      <vt:lpstr>Reclaim Capacity and Automate Cost Savings</vt:lpstr>
      <vt:lpstr>Reclaim: Orphaned Disks</vt:lpstr>
      <vt:lpstr>Rightsizing</vt:lpstr>
      <vt:lpstr>Workload Optimization – Simplified Rightsizing</vt:lpstr>
      <vt:lpstr>What-If Analysis</vt:lpstr>
      <vt:lpstr>Plan for future needs and datacenter migration scenarios</vt:lpstr>
      <vt:lpstr>What-If: Stacked Scenarios</vt:lpstr>
      <vt:lpstr>Demo</vt:lpstr>
      <vt:lpstr>Efficient Cost Management</vt:lpstr>
      <vt:lpstr>View Total Costs &amp; Cost Savings Opportunity</vt:lpstr>
      <vt:lpstr>Assess Overall Costs of Running Your Environment</vt:lpstr>
      <vt:lpstr>Showback Dashboard</vt:lpstr>
      <vt:lpstr>Datacenter Cost Drivers Dashboard</vt:lpstr>
      <vt:lpstr>Daily Cost for VMs</vt:lpstr>
      <vt:lpstr>Demo</vt:lpstr>
      <vt:lpstr>Sustainability</vt:lpstr>
      <vt:lpstr>The Greenhouse Effect and the Digital Impact</vt:lpstr>
      <vt:lpstr>Methodology</vt:lpstr>
      <vt:lpstr>Scope 2: Data Center Power Usage Effectiveness (PUE)</vt:lpstr>
      <vt:lpstr>How are Companies reducing their CO2 emissions?</vt:lpstr>
      <vt:lpstr>How can VMware help?</vt:lpstr>
      <vt:lpstr>Sustainability Maturity Model</vt:lpstr>
      <vt:lpstr>Sustainability Maturity Model</vt:lpstr>
      <vt:lpstr>VMware Greenscore</vt:lpstr>
      <vt:lpstr>VMware Greenscore</vt:lpstr>
      <vt:lpstr>Clean Demand through Workload Efficiency</vt:lpstr>
      <vt:lpstr>Automation Central</vt:lpstr>
      <vt:lpstr>Lean Operations</vt:lpstr>
      <vt:lpstr>Workload Balancing</vt:lpstr>
      <vt:lpstr>Green Supply</vt:lpstr>
      <vt:lpstr>Green Supply</vt:lpstr>
      <vt:lpstr>Green Supply</vt:lpstr>
      <vt:lpstr>Avoidable CO2 Emissions </vt:lpstr>
      <vt:lpstr>Live Webinar in June: Aria Automation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Aria Operations</dc:title>
  <dc:creator>BENGT GRØNÅS (admin)</dc:creator>
  <cp:lastModifiedBy>bgronas</cp:lastModifiedBy>
  <cp:revision>4</cp:revision>
  <dcterms:created xsi:type="dcterms:W3CDTF">2019-10-15T06:23:11Z</dcterms:created>
  <dcterms:modified xsi:type="dcterms:W3CDTF">2023-09-18T08:39:32Z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0x0101006CF11067474EB849A79C51CD6F5F0E96</vt:lpwstr>
  </property>
</Properties>
</file>